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07" r:id="rId3"/>
    <p:sldId id="277" r:id="rId4"/>
    <p:sldId id="273" r:id="rId5"/>
    <p:sldId id="326" r:id="rId6"/>
    <p:sldId id="327" r:id="rId7"/>
    <p:sldId id="328" r:id="rId8"/>
    <p:sldId id="278" r:id="rId9"/>
    <p:sldId id="280" r:id="rId10"/>
    <p:sldId id="274" r:id="rId11"/>
    <p:sldId id="275" r:id="rId12"/>
    <p:sldId id="276" r:id="rId13"/>
    <p:sldId id="329" r:id="rId14"/>
    <p:sldId id="33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4C64"/>
    <a:srgbClr val="000000"/>
    <a:srgbClr val="2F1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97486-FD2B-48A3-B76F-522D36D3C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CC06E4-D444-4D28-BC79-D86F16F87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8F176A-E1E8-47F3-9C92-67AFABCB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C19F17-7F8E-4794-B7A8-2C2F4CA1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D816CA-B22C-44A5-817F-E153A0A9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26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7F82DD-3E95-41A4-AD04-2493FDE0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2023A9B-E0F1-4443-9425-0B607998E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DE803F-9BA2-4A32-8C8A-2CCF4FFDA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79AF69-4DEA-4E9D-9A81-F0B90106B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3CC7A1-D253-49E6-B0B2-4E2305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310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041155-38FC-40C4-83F4-1FE79D771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41B189-0145-44C5-A75B-5CF3345CE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4A8BD8-7980-424C-AB5F-7A4EC5FF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6C5D01-FF5B-4896-9F5B-C6E4456DB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842236-A34E-44E4-8BDD-82DAA30C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8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DD151-40A4-4FAB-8102-E8284FF5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A343F-BDAA-480E-B46E-749A2349D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67DCA8-A064-4F15-8D8E-AE9576B1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9FB3DD-FB44-4269-8A67-4F53D439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9382CE-1087-41D1-A00B-F653BBB6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38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F6B98-5DE8-448E-B658-682FD6FB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7C505C-4259-41D5-9467-E3803F9BB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5B4A3E-2263-4D17-A5F1-0B815A8B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A036B9-6618-4376-8F4F-5F9EC078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7AF23-0087-4E42-B8E1-4826D532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24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BBE15-A14F-4994-A7C0-65C184CE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B0EFC3-3B96-47CC-984D-5DC96AFC7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D66E35-5593-4472-9A79-EE9C44699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D49B31-515F-46B8-924D-D9D997CA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362118-F1F4-47A5-8062-859E9E23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D1CC0-9C65-4B2F-B35E-923ADA66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17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D29F7-529E-435D-A643-56737A6A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FBDA79-73F4-4D82-9F08-90E2BABEE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C8796F-4536-4422-B1B4-CB839ED6D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36B2F9-9CF4-4546-81EA-7C761DBC9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2FDB53C-0A4A-4FB7-A2BE-49C59EEF9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8E9E715-3EE0-4A55-8F32-2F39CA66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1E8856C-90E0-451D-AD99-24E96EB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A2F94FB-C56B-4BA6-8FEC-D3F5958D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03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2F88D-C8D4-4E69-A301-8BBD7941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A9D047-5CEA-47E5-B46A-8D86D09B1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5DC3F9-A1DE-4D36-949D-9861D4F69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DD31F1-B9D8-4C7B-B54F-C17E8F46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441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18F115-89A1-4B37-91CC-3BD7FD43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9D47C1-37FE-4B1E-B5CB-1BD393F3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0A2270-FE9C-4A18-851F-195F2DED9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112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5F3D1F-F1FA-4288-A35B-4C6862AF1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58FDF5-B36E-4D56-AC99-CD7D37608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0BF63D-21E8-4A52-B4A5-D23D6545A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BC8E26-8780-44FC-96D7-B9DF5548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31393F-62CB-4E33-A698-63106F30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E3E135-6B47-45BB-8261-4E9054E2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217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4F64F-AD5E-40D1-8E1C-614CE264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EC2A6D-BF85-4D68-8A0C-CCA0CE23E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D8D77A-8ADC-44E4-B1D5-1FCEDF01E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E36FFB-8649-49C6-BD42-06617F65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0853CA-75E9-4D42-BB83-EAC85378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A5874C6-0A4C-42AE-973B-D33A89E5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19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C211032-2F9D-449D-8F35-48EDA4F0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ADCEF1-E95E-4B89-8CBE-12F8F732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11C8B7-8A6A-4464-A887-F1B80FC57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DEC09-CA8C-40D2-BD30-FFDB976494B6}" type="datetimeFigureOut">
              <a:rPr lang="fr-FR" smtClean="0"/>
              <a:t>17/01/2021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B5A42E-8D6F-4C50-B58A-8732EE56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3B52E4-C95D-468C-B2F4-CA8EC597D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DE36B-21D9-47EF-B583-FA1CEE7BC3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2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intérieur, plancher&#10;&#10;Description générée automatiquement">
            <a:extLst>
              <a:ext uri="{FF2B5EF4-FFF2-40B4-BE49-F238E27FC236}">
                <a16:creationId xmlns:a16="http://schemas.microsoft.com/office/drawing/2014/main" id="{B3110B4C-1BA2-4B95-BFC9-0A92B0748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2586931"/>
            <a:ext cx="6619803" cy="3723640"/>
          </a:xfrm>
          <a:prstGeom prst="rect">
            <a:avLst/>
          </a:prstGeom>
          <a:ln w="19050">
            <a:solidFill>
              <a:srgbClr val="592555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3BB2D06-9F49-4750-9E55-F9044754F8F7}"/>
              </a:ext>
            </a:extLst>
          </p:cNvPr>
          <p:cNvSpPr>
            <a:spLocks noChangeAspect="1"/>
          </p:cNvSpPr>
          <p:nvPr/>
        </p:nvSpPr>
        <p:spPr>
          <a:xfrm>
            <a:off x="325471" y="479336"/>
            <a:ext cx="4073809" cy="3910389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592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CB4FE4-51BF-4A29-B630-E01B1E1DA530}"/>
              </a:ext>
            </a:extLst>
          </p:cNvPr>
          <p:cNvSpPr txBox="1"/>
          <p:nvPr/>
        </p:nvSpPr>
        <p:spPr>
          <a:xfrm>
            <a:off x="4968240" y="1346200"/>
            <a:ext cx="686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Anna Rose </a:t>
            </a:r>
            <a:r>
              <a:rPr lang="fr-FR" sz="24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Holmer</a:t>
            </a: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 et l’actrice </a:t>
            </a:r>
            <a:r>
              <a:rPr lang="fr-FR" sz="24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Royalty</a:t>
            </a: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 Hightower</a:t>
            </a:r>
          </a:p>
        </p:txBody>
      </p:sp>
    </p:spTree>
    <p:extLst>
      <p:ext uri="{BB962C8B-B14F-4D97-AF65-F5344CB8AC3E}">
        <p14:creationId xmlns:p14="http://schemas.microsoft.com/office/powerpoint/2010/main" val="1746232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ersonne, intérieur, main&#10;&#10;Description générée automatiquement">
            <a:extLst>
              <a:ext uri="{FF2B5EF4-FFF2-40B4-BE49-F238E27FC236}">
                <a16:creationId xmlns:a16="http://schemas.microsoft.com/office/drawing/2014/main" id="{ACD28AF5-FA62-4CA2-862E-82FED3CD4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99" y="752902"/>
            <a:ext cx="4489412" cy="1908000"/>
          </a:xfrm>
          <a:prstGeom prst="rect">
            <a:avLst/>
          </a:prstGeom>
        </p:spPr>
      </p:pic>
      <p:pic>
        <p:nvPicPr>
          <p:cNvPr id="10" name="Image 9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14AE9EF7-B3A1-43D8-B720-3309C3606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99" y="2809799"/>
            <a:ext cx="44894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EADA22-BABC-49A3-997C-6F62A5C0C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99" y="4848400"/>
            <a:ext cx="4489412" cy="1908000"/>
          </a:xfrm>
          <a:prstGeom prst="rect">
            <a:avLst/>
          </a:prstGeom>
        </p:spPr>
      </p:pic>
      <p:pic>
        <p:nvPicPr>
          <p:cNvPr id="14" name="Image 13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93A2FF7B-18A3-42D8-ADBD-F97AB8C387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"/>
          <a:stretch/>
        </p:blipFill>
        <p:spPr>
          <a:xfrm>
            <a:off x="1329334" y="3921399"/>
            <a:ext cx="3828282" cy="2304000"/>
          </a:xfrm>
          <a:prstGeom prst="rect">
            <a:avLst/>
          </a:prstGeom>
        </p:spPr>
      </p:pic>
      <p:pic>
        <p:nvPicPr>
          <p:cNvPr id="16" name="Image 1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CCB94FAA-0F64-41FB-9E70-F4D6BD1B2B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42" y="1247198"/>
            <a:ext cx="3857067" cy="2304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2FD9C98-5597-485B-84DF-8ACD36EDBFD7}"/>
              </a:ext>
            </a:extLst>
          </p:cNvPr>
          <p:cNvSpPr txBox="1"/>
          <p:nvPr/>
        </p:nvSpPr>
        <p:spPr>
          <a:xfrm>
            <a:off x="2077402" y="288332"/>
            <a:ext cx="2776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Girl</a:t>
            </a:r>
            <a:r>
              <a:rPr lang="fr-FR" sz="2400" dirty="0">
                <a:solidFill>
                  <a:srgbClr val="2F1395"/>
                </a:solidFill>
                <a:latin typeface="Avenir Next LT Pro" panose="020B0504020202020204" pitchFamily="34" charset="0"/>
              </a:rPr>
              <a:t>, Lukas Dhont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B2DFAD3-5664-466D-8BA6-790461746D8E}"/>
              </a:ext>
            </a:extLst>
          </p:cNvPr>
          <p:cNvSpPr txBox="1"/>
          <p:nvPr/>
        </p:nvSpPr>
        <p:spPr>
          <a:xfrm>
            <a:off x="6902044" y="103666"/>
            <a:ext cx="4341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Black Swan</a:t>
            </a:r>
            <a:r>
              <a:rPr lang="fr-FR" sz="2400" dirty="0">
                <a:solidFill>
                  <a:srgbClr val="2F1395"/>
                </a:solidFill>
                <a:latin typeface="Avenir Next LT Pro" panose="020B0504020202020204" pitchFamily="34" charset="0"/>
              </a:rPr>
              <a:t>, Darren </a:t>
            </a:r>
            <a:r>
              <a:rPr lang="fr-FR" sz="2400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Aronofsky</a:t>
            </a:r>
            <a:endParaRPr lang="fr-FR" sz="2400" dirty="0">
              <a:solidFill>
                <a:srgbClr val="2F1395"/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5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549F7BC0-19B5-4BAC-9997-D3E721CFD6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t="12261" r="14845" b="12644"/>
          <a:stretch/>
        </p:blipFill>
        <p:spPr>
          <a:xfrm>
            <a:off x="86630" y="1175231"/>
            <a:ext cx="6450555" cy="4507537"/>
          </a:xfrm>
          <a:prstGeom prst="rect">
            <a:avLst/>
          </a:prstGeom>
          <a:ln w="57150">
            <a:noFill/>
          </a:ln>
        </p:spPr>
      </p:pic>
      <p:pic>
        <p:nvPicPr>
          <p:cNvPr id="7" name="Image 6" descr="Une image contenant personne, intérieur, main&#10;&#10;Description générée automatiquement">
            <a:extLst>
              <a:ext uri="{FF2B5EF4-FFF2-40B4-BE49-F238E27FC236}">
                <a16:creationId xmlns:a16="http://schemas.microsoft.com/office/drawing/2014/main" id="{2DACE58A-5920-49BA-BC31-5A67CBE03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13474" r="10837" b="12378"/>
          <a:stretch/>
        </p:blipFill>
        <p:spPr>
          <a:xfrm>
            <a:off x="6622291" y="469661"/>
            <a:ext cx="5405396" cy="2880000"/>
          </a:xfrm>
          <a:prstGeom prst="rect">
            <a:avLst/>
          </a:prstGeom>
          <a:ln w="57150">
            <a:noFill/>
          </a:ln>
        </p:spPr>
      </p:pic>
      <p:pic>
        <p:nvPicPr>
          <p:cNvPr id="9" name="Image 8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8E3223F2-E1DB-422B-BA21-76E9291ACB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r="21720" b="13340"/>
          <a:stretch/>
        </p:blipFill>
        <p:spPr>
          <a:xfrm>
            <a:off x="6622291" y="3598336"/>
            <a:ext cx="5395756" cy="2880000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34361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095039-E7AE-4AA7-A4BD-02FEA8986D36}"/>
              </a:ext>
            </a:extLst>
          </p:cNvPr>
          <p:cNvSpPr txBox="1"/>
          <p:nvPr/>
        </p:nvSpPr>
        <p:spPr>
          <a:xfrm>
            <a:off x="819150" y="215601"/>
            <a:ext cx="1055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2F1395"/>
                </a:solidFill>
                <a:latin typeface="Avenir Next LT Pro" panose="020B0504020202020204" pitchFamily="34" charset="0"/>
              </a:rPr>
              <a:t>Extrait n°8 : la crise de Legs </a:t>
            </a:r>
          </a:p>
        </p:txBody>
      </p:sp>
      <p:pic>
        <p:nvPicPr>
          <p:cNvPr id="6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DA915A-452F-4B1F-9DB1-EF57CD7C7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12830"/>
          <a:stretch/>
        </p:blipFill>
        <p:spPr>
          <a:xfrm>
            <a:off x="1641402" y="1125855"/>
            <a:ext cx="6251342" cy="2628000"/>
          </a:xfrm>
        </p:spPr>
      </p:pic>
      <p:pic>
        <p:nvPicPr>
          <p:cNvPr id="7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A9B40F69-DEFA-49F7-BDDD-FEAF45015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8" b="12656"/>
          <a:stretch/>
        </p:blipFill>
        <p:spPr>
          <a:xfrm>
            <a:off x="5143069" y="3901534"/>
            <a:ext cx="6229781" cy="262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A448E0-8055-48B2-B0DF-BC842137B1E1}"/>
              </a:ext>
            </a:extLst>
          </p:cNvPr>
          <p:cNvSpPr txBox="1"/>
          <p:nvPr/>
        </p:nvSpPr>
        <p:spPr>
          <a:xfrm>
            <a:off x="1165152" y="335383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1a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AA062B-A60B-4935-93BF-D8724813C19E}"/>
              </a:ext>
            </a:extLst>
          </p:cNvPr>
          <p:cNvSpPr txBox="1"/>
          <p:nvPr/>
        </p:nvSpPr>
        <p:spPr>
          <a:xfrm>
            <a:off x="4657221" y="616020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1b</a:t>
            </a:r>
          </a:p>
        </p:txBody>
      </p:sp>
    </p:spTree>
    <p:extLst>
      <p:ext uri="{BB962C8B-B14F-4D97-AF65-F5344CB8AC3E}">
        <p14:creationId xmlns:p14="http://schemas.microsoft.com/office/powerpoint/2010/main" val="67074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, intérieur, écran&#10;&#10;Description générée automatiquement">
            <a:extLst>
              <a:ext uri="{FF2B5EF4-FFF2-40B4-BE49-F238E27FC236}">
                <a16:creationId xmlns:a16="http://schemas.microsoft.com/office/drawing/2014/main" id="{15D7FC29-9983-4836-A305-00AB064FC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 b="12207"/>
          <a:stretch/>
        </p:blipFill>
        <p:spPr>
          <a:xfrm>
            <a:off x="755823" y="204912"/>
            <a:ext cx="4738679" cy="2016000"/>
          </a:xfrm>
          <a:prstGeom prst="rect">
            <a:avLst/>
          </a:prstGeom>
        </p:spPr>
      </p:pic>
      <p:pic>
        <p:nvPicPr>
          <p:cNvPr id="11" name="Image 10" descr="Une image contenant texte, plancher, personne&#10;&#10;Description générée automatiquement">
            <a:extLst>
              <a:ext uri="{FF2B5EF4-FFF2-40B4-BE49-F238E27FC236}">
                <a16:creationId xmlns:a16="http://schemas.microsoft.com/office/drawing/2014/main" id="{4A398EC3-4DAE-4AF6-81B2-F795B0E00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0" b="12538"/>
          <a:stretch/>
        </p:blipFill>
        <p:spPr>
          <a:xfrm>
            <a:off x="760682" y="2402244"/>
            <a:ext cx="4758252" cy="2016000"/>
          </a:xfrm>
          <a:prstGeom prst="rect">
            <a:avLst/>
          </a:prstGeom>
        </p:spPr>
      </p:pic>
      <p:pic>
        <p:nvPicPr>
          <p:cNvPr id="13" name="Image 12" descr="Une image contenant texte, personne, intérieur, violet&#10;&#10;Description générée automatiquement">
            <a:extLst>
              <a:ext uri="{FF2B5EF4-FFF2-40B4-BE49-F238E27FC236}">
                <a16:creationId xmlns:a16="http://schemas.microsoft.com/office/drawing/2014/main" id="{92E7082F-E40B-4711-949E-8299B4D58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7" b="12292"/>
          <a:stretch/>
        </p:blipFill>
        <p:spPr>
          <a:xfrm>
            <a:off x="760682" y="4599288"/>
            <a:ext cx="4733820" cy="2016000"/>
          </a:xfrm>
          <a:prstGeom prst="rect">
            <a:avLst/>
          </a:prstGeom>
        </p:spPr>
      </p:pic>
      <p:pic>
        <p:nvPicPr>
          <p:cNvPr id="15" name="Image 14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30B4B9EE-D11D-4A4B-BBC8-8CADCDEF0D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b="12128"/>
          <a:stretch/>
        </p:blipFill>
        <p:spPr>
          <a:xfrm>
            <a:off x="7183567" y="204912"/>
            <a:ext cx="4778292" cy="2016000"/>
          </a:xfrm>
          <a:prstGeom prst="rect">
            <a:avLst/>
          </a:prstGeom>
        </p:spPr>
      </p:pic>
      <p:pic>
        <p:nvPicPr>
          <p:cNvPr id="17" name="Image 16" descr="Une image contenant texte, mur, personne, intérieur&#10;&#10;Description générée automatiquement">
            <a:extLst>
              <a:ext uri="{FF2B5EF4-FFF2-40B4-BE49-F238E27FC236}">
                <a16:creationId xmlns:a16="http://schemas.microsoft.com/office/drawing/2014/main" id="{E19D80AE-C8B9-4129-AFE4-D07C170FFD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6" b="12605"/>
          <a:stretch/>
        </p:blipFill>
        <p:spPr>
          <a:xfrm>
            <a:off x="7183567" y="2444600"/>
            <a:ext cx="4745219" cy="2016000"/>
          </a:xfrm>
          <a:prstGeom prst="rect">
            <a:avLst/>
          </a:prstGeom>
        </p:spPr>
      </p:pic>
      <p:pic>
        <p:nvPicPr>
          <p:cNvPr id="19" name="Image 18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E7BB7137-19EE-443E-888F-1CC528C88B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0" b="12038"/>
          <a:stretch/>
        </p:blipFill>
        <p:spPr>
          <a:xfrm>
            <a:off x="7208034" y="4637089"/>
            <a:ext cx="4729357" cy="2016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1732C8AC-6E84-422B-8CBB-A5AF994481C6}"/>
              </a:ext>
            </a:extLst>
          </p:cNvPr>
          <p:cNvSpPr txBox="1"/>
          <p:nvPr/>
        </p:nvSpPr>
        <p:spPr>
          <a:xfrm>
            <a:off x="355773" y="185158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C5C4804-AA67-4A87-BC81-7F76D08E3459}"/>
              </a:ext>
            </a:extLst>
          </p:cNvPr>
          <p:cNvSpPr txBox="1"/>
          <p:nvPr/>
        </p:nvSpPr>
        <p:spPr>
          <a:xfrm>
            <a:off x="336896" y="4048912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95B590F-E2E3-463F-AB5F-DD8237A1EEDD}"/>
              </a:ext>
            </a:extLst>
          </p:cNvPr>
          <p:cNvSpPr txBox="1"/>
          <p:nvPr/>
        </p:nvSpPr>
        <p:spPr>
          <a:xfrm>
            <a:off x="336896" y="6245956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6796B73-DACC-44B6-AE83-543D57C5276D}"/>
              </a:ext>
            </a:extLst>
          </p:cNvPr>
          <p:cNvSpPr txBox="1"/>
          <p:nvPr/>
        </p:nvSpPr>
        <p:spPr>
          <a:xfrm>
            <a:off x="6789107" y="1851580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807CEC2-07FB-4496-A928-3AC539CF68FA}"/>
              </a:ext>
            </a:extLst>
          </p:cNvPr>
          <p:cNvSpPr txBox="1"/>
          <p:nvPr/>
        </p:nvSpPr>
        <p:spPr>
          <a:xfrm>
            <a:off x="6789107" y="4091268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7C3EDE-0C86-4285-97FC-DDEE4053AB6B}"/>
              </a:ext>
            </a:extLst>
          </p:cNvPr>
          <p:cNvSpPr txBox="1"/>
          <p:nvPr/>
        </p:nvSpPr>
        <p:spPr>
          <a:xfrm>
            <a:off x="6789107" y="6245956"/>
            <a:ext cx="47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7457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4220A-35DF-4624-BA40-9F039EBAB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dirty="0">
                <a:solidFill>
                  <a:srgbClr val="592555"/>
                </a:solidFill>
                <a:effectLst>
                  <a:glow rad="101600">
                    <a:schemeClr val="accent5">
                      <a:lumMod val="20000"/>
                      <a:lumOff val="8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Conclusion</a:t>
            </a:r>
            <a:endParaRPr lang="fr-FR" sz="5400" dirty="0">
              <a:solidFill>
                <a:srgbClr val="7030A0"/>
              </a:solidFill>
              <a:effectLst>
                <a:glow rad="101600">
                  <a:schemeClr val="accent5">
                    <a:lumMod val="20000"/>
                    <a:lumOff val="80000"/>
                    <a:alpha val="60000"/>
                  </a:schemeClr>
                </a:glow>
              </a:effectLst>
            </a:endParaRPr>
          </a:p>
        </p:txBody>
      </p:sp>
      <p:pic>
        <p:nvPicPr>
          <p:cNvPr id="5" name="Espace réservé du contenu 4" descr="Une image contenant personne, debout, groupe, posant&#10;&#10;Description générée automatiquement">
            <a:extLst>
              <a:ext uri="{FF2B5EF4-FFF2-40B4-BE49-F238E27FC236}">
                <a16:creationId xmlns:a16="http://schemas.microsoft.com/office/drawing/2014/main" id="{FDCDC95C-7E4A-47C1-85B0-C070C94D8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978025"/>
            <a:ext cx="7735712" cy="4351338"/>
          </a:xfrm>
          <a:ln w="28575">
            <a:solidFill>
              <a:srgbClr val="664C64"/>
            </a:solidFill>
          </a:ln>
        </p:spPr>
      </p:pic>
    </p:spTree>
    <p:extLst>
      <p:ext uri="{BB962C8B-B14F-4D97-AF65-F5344CB8AC3E}">
        <p14:creationId xmlns:p14="http://schemas.microsoft.com/office/powerpoint/2010/main" val="738220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D0624-AA95-4158-9BBE-6A1ED1D2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963" y="1162391"/>
            <a:ext cx="6354554" cy="1325563"/>
          </a:xfrm>
        </p:spPr>
        <p:txBody>
          <a:bodyPr>
            <a:normAutofit fontScale="90000"/>
          </a:bodyPr>
          <a:lstStyle/>
          <a:p>
            <a:r>
              <a:rPr lang="fr-FR" sz="4900" dirty="0">
                <a:solidFill>
                  <a:srgbClr val="592555"/>
                </a:solidFill>
                <a:latin typeface="Avenir Next LT Pro" panose="020B0504020202020204" pitchFamily="34" charset="0"/>
              </a:rPr>
              <a:t>III. To </a:t>
            </a:r>
            <a:r>
              <a:rPr lang="fr-FR" sz="49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be</a:t>
            </a:r>
            <a:r>
              <a:rPr lang="fr-FR" sz="4900" dirty="0">
                <a:solidFill>
                  <a:srgbClr val="592555"/>
                </a:solidFill>
                <a:latin typeface="Avenir Next LT Pro" panose="020B0504020202020204" pitchFamily="34" charset="0"/>
              </a:rPr>
              <a:t> fit : le corps adolesc</a:t>
            </a:r>
            <a:r>
              <a:rPr lang="fr-FR" sz="4900" dirty="0">
                <a:solidFill>
                  <a:srgbClr val="664C64"/>
                </a:solidFill>
                <a:latin typeface="Avenir Next LT Pro" panose="020B0504020202020204" pitchFamily="34" charset="0"/>
              </a:rPr>
              <a:t>e</a:t>
            </a:r>
            <a:r>
              <a:rPr lang="fr-FR" sz="4900" dirty="0">
                <a:solidFill>
                  <a:srgbClr val="592555"/>
                </a:solidFill>
                <a:latin typeface="Avenir Next LT Pro" panose="020B0504020202020204" pitchFamily="34" charset="0"/>
              </a:rPr>
              <a:t>nt en question</a:t>
            </a:r>
            <a:br>
              <a:rPr lang="fr-FR" sz="6000" dirty="0"/>
            </a:br>
            <a:endParaRPr lang="fr-FR" sz="60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37B3F3-1E3F-409E-928F-A58E1C4C4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63" y="3461159"/>
            <a:ext cx="7689368" cy="4520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1) Un personnage qui existe par son corps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4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2) Le corps adolescent dans le vestiaire sportif</a:t>
            </a:r>
          </a:p>
          <a:p>
            <a:pPr marL="0" indent="0">
              <a:buNone/>
            </a:pPr>
            <a:endParaRPr lang="fr-FR" sz="2400" dirty="0">
              <a:solidFill>
                <a:srgbClr val="59255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3) Le corps adolescent et le « body </a:t>
            </a:r>
            <a:r>
              <a:rPr lang="fr-FR" sz="2400" dirty="0" err="1">
                <a:solidFill>
                  <a:srgbClr val="592555"/>
                </a:solidFill>
                <a:latin typeface="Avenir Next LT Pro" panose="020B0504020202020204" pitchFamily="34" charset="0"/>
              </a:rPr>
              <a:t>horror</a:t>
            </a:r>
            <a:r>
              <a:rPr lang="fr-FR" sz="2400" dirty="0">
                <a:solidFill>
                  <a:srgbClr val="592555"/>
                </a:solidFill>
                <a:latin typeface="Avenir Next LT Pro" panose="020B0504020202020204" pitchFamily="34" charset="0"/>
              </a:rPr>
              <a:t> »</a:t>
            </a: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85A6DCE-3D39-432B-900F-D2045001C4D9}"/>
              </a:ext>
            </a:extLst>
          </p:cNvPr>
          <p:cNvSpPr>
            <a:spLocks noChangeAspect="1"/>
          </p:cNvSpPr>
          <p:nvPr/>
        </p:nvSpPr>
        <p:spPr>
          <a:xfrm>
            <a:off x="6716111" y="189186"/>
            <a:ext cx="5108027" cy="490312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592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19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intérieur, sport, boxe&#10;&#10;Description générée automatiquement">
            <a:extLst>
              <a:ext uri="{FF2B5EF4-FFF2-40B4-BE49-F238E27FC236}">
                <a16:creationId xmlns:a16="http://schemas.microsoft.com/office/drawing/2014/main" id="{3080BE7E-0EBC-487B-92BC-DA66330D7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0" b="12209"/>
          <a:stretch/>
        </p:blipFill>
        <p:spPr bwMode="auto">
          <a:xfrm>
            <a:off x="1118931" y="236482"/>
            <a:ext cx="7075136" cy="3009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9DB180FF-110E-4493-ACC6-C233EA8065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2" b="12012"/>
          <a:stretch/>
        </p:blipFill>
        <p:spPr bwMode="auto">
          <a:xfrm>
            <a:off x="4528962" y="3517178"/>
            <a:ext cx="6923811" cy="3104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658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5A3BC9A-7490-4C78-BA76-CBAC3A14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88"/>
            <a:ext cx="10515600" cy="1325563"/>
          </a:xfrm>
          <a:effectLst>
            <a:outerShdw blurRad="508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txBody>
          <a:bodyPr/>
          <a:lstStyle/>
          <a:p>
            <a:pPr algn="ctr"/>
            <a:r>
              <a:rPr lang="fr-FR" dirty="0">
                <a:solidFill>
                  <a:srgbClr val="2F1395"/>
                </a:solidFill>
                <a:effectLst/>
                <a:latin typeface="Avenir Next LT Pro" panose="020B0504020202020204" pitchFamily="34" charset="0"/>
              </a:rPr>
              <a:t>Comparaison des scènes de vestiaire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FB6EFAB-5047-425E-A9D8-3938BA94F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40" y="1873251"/>
            <a:ext cx="9918700" cy="2657475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Extrait n°5 : </a:t>
            </a:r>
            <a:r>
              <a:rPr lang="fr-FR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La naissance des pieuvres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, Céline </a:t>
            </a:r>
            <a:r>
              <a:rPr lang="fr-FR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Sciamma</a:t>
            </a:r>
            <a:endParaRPr lang="fr-FR" dirty="0">
              <a:solidFill>
                <a:srgbClr val="2F139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dirty="0">
              <a:solidFill>
                <a:srgbClr val="2F139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Extrait n°6 : </a:t>
            </a:r>
            <a:r>
              <a:rPr lang="fr-FR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Girl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, Lukas Dhont</a:t>
            </a:r>
          </a:p>
          <a:p>
            <a:pPr marL="0" indent="0">
              <a:buNone/>
            </a:pPr>
            <a:endParaRPr lang="fr-FR" dirty="0">
              <a:solidFill>
                <a:srgbClr val="2F1395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Extrait n°7 : </a:t>
            </a:r>
            <a:r>
              <a:rPr lang="fr-FR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The </a:t>
            </a:r>
            <a:r>
              <a:rPr lang="fr-FR" i="1" dirty="0" err="1">
                <a:solidFill>
                  <a:srgbClr val="2F1395"/>
                </a:solidFill>
                <a:latin typeface="Avenir Next LT Pro" panose="020B0504020202020204" pitchFamily="34" charset="0"/>
              </a:rPr>
              <a:t>fits</a:t>
            </a:r>
            <a:r>
              <a:rPr lang="fr-FR" dirty="0">
                <a:solidFill>
                  <a:srgbClr val="2F1395"/>
                </a:solidFill>
                <a:latin typeface="Avenir Next LT Pro" panose="020B0504020202020204" pitchFamily="34" charset="0"/>
              </a:rPr>
              <a:t>, Scène de vestiaire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8EAD192-AEF8-4DE7-A0AD-D3AD51517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331" y="3011081"/>
            <a:ext cx="2361783" cy="33766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33C710-3D4D-43CD-BCF0-58A1AB68D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88" y="2678114"/>
            <a:ext cx="2367487" cy="32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26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ur, intérieur, plancher, carrelé&#10;&#10;Description générée automatiquement">
            <a:extLst>
              <a:ext uri="{FF2B5EF4-FFF2-40B4-BE49-F238E27FC236}">
                <a16:creationId xmlns:a16="http://schemas.microsoft.com/office/drawing/2014/main" id="{1CA5724D-5A50-429E-A416-A44367F2E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4" y="4637130"/>
            <a:ext cx="3862800" cy="2088000"/>
          </a:xfrm>
          <a:prstGeom prst="rect">
            <a:avLst/>
          </a:prstGeom>
        </p:spPr>
      </p:pic>
      <p:pic>
        <p:nvPicPr>
          <p:cNvPr id="7" name="Image 6" descr="Une image contenant personne, intérieur, mur, jeune&#10;&#10;Description générée automatiquement">
            <a:extLst>
              <a:ext uri="{FF2B5EF4-FFF2-40B4-BE49-F238E27FC236}">
                <a16:creationId xmlns:a16="http://schemas.microsoft.com/office/drawing/2014/main" id="{CE351DD7-6C21-4E1A-A3E5-0BAF6952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2366898"/>
            <a:ext cx="3862800" cy="2088000"/>
          </a:xfrm>
          <a:prstGeom prst="rect">
            <a:avLst/>
          </a:prstGeom>
        </p:spPr>
      </p:pic>
      <p:pic>
        <p:nvPicPr>
          <p:cNvPr id="9" name="Image 8" descr="Une image contenant personne, intérieur, mur&#10;&#10;Description générée automatiquement">
            <a:extLst>
              <a:ext uri="{FF2B5EF4-FFF2-40B4-BE49-F238E27FC236}">
                <a16:creationId xmlns:a16="http://schemas.microsoft.com/office/drawing/2014/main" id="{B6328B9E-F5EB-4C02-85A0-459CDF483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4637130"/>
            <a:ext cx="3862800" cy="2088000"/>
          </a:xfrm>
          <a:prstGeom prst="rect">
            <a:avLst/>
          </a:prstGeom>
        </p:spPr>
      </p:pic>
      <p:pic>
        <p:nvPicPr>
          <p:cNvPr id="11" name="Image 10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606FDDA1-71AB-47A0-BEE5-3F9918169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4" y="121412"/>
            <a:ext cx="3862800" cy="2088000"/>
          </a:xfrm>
          <a:prstGeom prst="rect">
            <a:avLst/>
          </a:prstGeom>
        </p:spPr>
      </p:pic>
      <p:pic>
        <p:nvPicPr>
          <p:cNvPr id="13" name="Image 12" descr="Une image contenant personne, habits, intérieur, sous-vêtement&#10;&#10;Description générée automatiquement">
            <a:extLst>
              <a:ext uri="{FF2B5EF4-FFF2-40B4-BE49-F238E27FC236}">
                <a16:creationId xmlns:a16="http://schemas.microsoft.com/office/drawing/2014/main" id="{4C7BD7AD-F47C-4DF8-9610-E3CCC2F7F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4" y="2366898"/>
            <a:ext cx="3862800" cy="2088000"/>
          </a:xfrm>
          <a:prstGeom prst="rect">
            <a:avLst/>
          </a:prstGeom>
        </p:spPr>
      </p:pic>
      <p:pic>
        <p:nvPicPr>
          <p:cNvPr id="15" name="Image 14" descr="Une image contenant personne, femme, intérieur&#10;&#10;Description générée automatiquement">
            <a:extLst>
              <a:ext uri="{FF2B5EF4-FFF2-40B4-BE49-F238E27FC236}">
                <a16:creationId xmlns:a16="http://schemas.microsoft.com/office/drawing/2014/main" id="{39A2E672-B4F1-4625-A14D-F1AA98C94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59" y="121412"/>
            <a:ext cx="3862800" cy="2088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7097247-2A10-41FF-8269-8AC8AC64FBB2}"/>
              </a:ext>
            </a:extLst>
          </p:cNvPr>
          <p:cNvSpPr txBox="1"/>
          <p:nvPr/>
        </p:nvSpPr>
        <p:spPr>
          <a:xfrm>
            <a:off x="1159203" y="1702676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064ABF-E097-4868-84FC-78ACFE66B843}"/>
              </a:ext>
            </a:extLst>
          </p:cNvPr>
          <p:cNvSpPr txBox="1"/>
          <p:nvPr/>
        </p:nvSpPr>
        <p:spPr>
          <a:xfrm>
            <a:off x="1159203" y="4076526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C07C39-E743-4B61-80DD-D832346B4AF8}"/>
              </a:ext>
            </a:extLst>
          </p:cNvPr>
          <p:cNvSpPr txBox="1"/>
          <p:nvPr/>
        </p:nvSpPr>
        <p:spPr>
          <a:xfrm>
            <a:off x="1158765" y="6261190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FE11B7E-A7E9-44B4-90DC-C0D0AD2C1D10}"/>
              </a:ext>
            </a:extLst>
          </p:cNvPr>
          <p:cNvSpPr txBox="1"/>
          <p:nvPr/>
        </p:nvSpPr>
        <p:spPr>
          <a:xfrm>
            <a:off x="7211006" y="1782345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3469827-5ADC-428C-B061-D2A2CFA56674}"/>
              </a:ext>
            </a:extLst>
          </p:cNvPr>
          <p:cNvSpPr txBox="1"/>
          <p:nvPr/>
        </p:nvSpPr>
        <p:spPr>
          <a:xfrm>
            <a:off x="7217171" y="4076526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EF017C-2B12-4766-999D-702FEAA0E452}"/>
              </a:ext>
            </a:extLst>
          </p:cNvPr>
          <p:cNvSpPr txBox="1"/>
          <p:nvPr/>
        </p:nvSpPr>
        <p:spPr>
          <a:xfrm>
            <a:off x="7211006" y="6261190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802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0D8914B1-99E0-47B2-AEE6-91AEB19B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r="263"/>
          <a:stretch/>
        </p:blipFill>
        <p:spPr>
          <a:xfrm>
            <a:off x="1219201" y="909000"/>
            <a:ext cx="4189947" cy="2520000"/>
          </a:xfrm>
          <a:prstGeom prst="rect">
            <a:avLst/>
          </a:prstGeom>
        </p:spPr>
      </p:pic>
      <p:pic>
        <p:nvPicPr>
          <p:cNvPr id="7" name="Image 6" descr="Une image contenant texte, personne, intérieur, debout&#10;&#10;Description générée automatiquement">
            <a:extLst>
              <a:ext uri="{FF2B5EF4-FFF2-40B4-BE49-F238E27FC236}">
                <a16:creationId xmlns:a16="http://schemas.microsoft.com/office/drawing/2014/main" id="{CCFC841C-4E15-4CBD-9B41-D277985BD9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901"/>
          <a:stretch/>
        </p:blipFill>
        <p:spPr>
          <a:xfrm>
            <a:off x="1255002" y="4006000"/>
            <a:ext cx="4154146" cy="2520000"/>
          </a:xfrm>
          <a:prstGeom prst="rect">
            <a:avLst/>
          </a:prstGeom>
        </p:spPr>
      </p:pic>
      <p:pic>
        <p:nvPicPr>
          <p:cNvPr id="9" name="Image 8" descr="Une image contenant personne, intérieur, femme&#10;&#10;Description générée automatiquement">
            <a:extLst>
              <a:ext uri="{FF2B5EF4-FFF2-40B4-BE49-F238E27FC236}">
                <a16:creationId xmlns:a16="http://schemas.microsoft.com/office/drawing/2014/main" id="{34F03102-1527-4C08-88B1-739D7B2163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r="933"/>
          <a:stretch/>
        </p:blipFill>
        <p:spPr>
          <a:xfrm>
            <a:off x="7104800" y="882286"/>
            <a:ext cx="4149312" cy="2520000"/>
          </a:xfrm>
          <a:prstGeom prst="rect">
            <a:avLst/>
          </a:prstGeom>
        </p:spPr>
      </p:pic>
      <p:pic>
        <p:nvPicPr>
          <p:cNvPr id="11" name="Image 10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AFA2911D-8C4E-4F4E-8D26-E5C61EB213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r="303"/>
          <a:stretch/>
        </p:blipFill>
        <p:spPr>
          <a:xfrm>
            <a:off x="7076023" y="4006000"/>
            <a:ext cx="4178089" cy="252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DBC8460-4731-4A90-9504-52B097A649CC}"/>
              </a:ext>
            </a:extLst>
          </p:cNvPr>
          <p:cNvSpPr txBox="1"/>
          <p:nvPr/>
        </p:nvSpPr>
        <p:spPr>
          <a:xfrm>
            <a:off x="605773" y="3023914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FB4EAF-319F-46C1-9111-080753B9CB5F}"/>
              </a:ext>
            </a:extLst>
          </p:cNvPr>
          <p:cNvSpPr txBox="1"/>
          <p:nvPr/>
        </p:nvSpPr>
        <p:spPr>
          <a:xfrm>
            <a:off x="605773" y="6147628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2a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911C64-351D-4E5B-A0E6-D1546C9509C4}"/>
              </a:ext>
            </a:extLst>
          </p:cNvPr>
          <p:cNvSpPr txBox="1"/>
          <p:nvPr/>
        </p:nvSpPr>
        <p:spPr>
          <a:xfrm>
            <a:off x="6579282" y="3050628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2b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3C4F9ED-2DD1-478C-8011-4DB5739AC900}"/>
              </a:ext>
            </a:extLst>
          </p:cNvPr>
          <p:cNvSpPr txBox="1"/>
          <p:nvPr/>
        </p:nvSpPr>
        <p:spPr>
          <a:xfrm>
            <a:off x="6579282" y="6147628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52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00921955-7536-4B5A-90BA-E36CCE9827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12588"/>
          <a:stretch/>
        </p:blipFill>
        <p:spPr>
          <a:xfrm>
            <a:off x="1376555" y="632600"/>
            <a:ext cx="4449780" cy="1872000"/>
          </a:xfrm>
          <a:prstGeom prst="rect">
            <a:avLst/>
          </a:prstGeom>
        </p:spPr>
      </p:pic>
      <p:pic>
        <p:nvPicPr>
          <p:cNvPr id="9" name="Image 8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C97DF045-AB5D-45C3-BC5B-549D139514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12327"/>
          <a:stretch/>
        </p:blipFill>
        <p:spPr>
          <a:xfrm>
            <a:off x="1389303" y="2697514"/>
            <a:ext cx="4408038" cy="1872000"/>
          </a:xfrm>
          <a:prstGeom prst="rect">
            <a:avLst/>
          </a:prstGeom>
        </p:spPr>
      </p:pic>
      <p:pic>
        <p:nvPicPr>
          <p:cNvPr id="11" name="Image 10" descr="Une image contenant texte, intérieur, personne, sombre&#10;&#10;Description générée automatiquement">
            <a:extLst>
              <a:ext uri="{FF2B5EF4-FFF2-40B4-BE49-F238E27FC236}">
                <a16:creationId xmlns:a16="http://schemas.microsoft.com/office/drawing/2014/main" id="{D4E70822-79BC-43C1-84D2-5DC79E48E7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 b="12133"/>
          <a:stretch/>
        </p:blipFill>
        <p:spPr>
          <a:xfrm>
            <a:off x="1389303" y="4795800"/>
            <a:ext cx="4395290" cy="1872000"/>
          </a:xfrm>
          <a:prstGeom prst="rect">
            <a:avLst/>
          </a:prstGeom>
        </p:spPr>
      </p:pic>
      <p:pic>
        <p:nvPicPr>
          <p:cNvPr id="13" name="Image 12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ED4B32ED-02F2-4F6A-9AD9-70C01CA1D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b="11911"/>
          <a:stretch/>
        </p:blipFill>
        <p:spPr>
          <a:xfrm>
            <a:off x="7394616" y="632600"/>
            <a:ext cx="4374513" cy="1872000"/>
          </a:xfrm>
          <a:prstGeom prst="rect">
            <a:avLst/>
          </a:prstGeom>
        </p:spPr>
      </p:pic>
      <p:pic>
        <p:nvPicPr>
          <p:cNvPr id="17" name="Image 16" descr="Une image contenant texte, intérieur, table&#10;&#10;Description générée automatiquement">
            <a:extLst>
              <a:ext uri="{FF2B5EF4-FFF2-40B4-BE49-F238E27FC236}">
                <a16:creationId xmlns:a16="http://schemas.microsoft.com/office/drawing/2014/main" id="{341E2F8B-08D6-4A9D-82A8-11F3012795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1" b="12344"/>
          <a:stretch/>
        </p:blipFill>
        <p:spPr>
          <a:xfrm>
            <a:off x="7378939" y="2714200"/>
            <a:ext cx="4405868" cy="1872000"/>
          </a:xfrm>
          <a:prstGeom prst="rect">
            <a:avLst/>
          </a:prstGeom>
        </p:spPr>
      </p:pic>
      <p:pic>
        <p:nvPicPr>
          <p:cNvPr id="19" name="Image 18" descr="Une image contenant salle de bain, mur, intérieur, personne&#10;&#10;Description générée automatiquement">
            <a:extLst>
              <a:ext uri="{FF2B5EF4-FFF2-40B4-BE49-F238E27FC236}">
                <a16:creationId xmlns:a16="http://schemas.microsoft.com/office/drawing/2014/main" id="{FB2B850F-02A8-426B-95CA-003FDA9864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r="1836" b="12233"/>
          <a:stretch/>
        </p:blipFill>
        <p:spPr>
          <a:xfrm>
            <a:off x="7381710" y="4795800"/>
            <a:ext cx="4403097" cy="1872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2A534B6-627F-4A66-88A9-44E68FCEEC63}"/>
              </a:ext>
            </a:extLst>
          </p:cNvPr>
          <p:cNvSpPr txBox="1"/>
          <p:nvPr/>
        </p:nvSpPr>
        <p:spPr>
          <a:xfrm>
            <a:off x="851037" y="2126228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DD4BD9-18D2-4DE6-A0E3-733B130481F0}"/>
              </a:ext>
            </a:extLst>
          </p:cNvPr>
          <p:cNvSpPr txBox="1"/>
          <p:nvPr/>
        </p:nvSpPr>
        <p:spPr>
          <a:xfrm>
            <a:off x="818723" y="4191142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77CEF15-D338-4391-AD9A-48FA997B034A}"/>
              </a:ext>
            </a:extLst>
          </p:cNvPr>
          <p:cNvSpPr txBox="1"/>
          <p:nvPr/>
        </p:nvSpPr>
        <p:spPr>
          <a:xfrm>
            <a:off x="818723" y="6289428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CEAF811-BD90-44A9-9FE7-F7DB7CF5347F}"/>
              </a:ext>
            </a:extLst>
          </p:cNvPr>
          <p:cNvSpPr txBox="1"/>
          <p:nvPr/>
        </p:nvSpPr>
        <p:spPr>
          <a:xfrm>
            <a:off x="6895489" y="2112214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5FF5F32-20F4-4B2F-A71D-3218EB7B8F24}"/>
              </a:ext>
            </a:extLst>
          </p:cNvPr>
          <p:cNvSpPr txBox="1"/>
          <p:nvPr/>
        </p:nvSpPr>
        <p:spPr>
          <a:xfrm>
            <a:off x="6894498" y="4257821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474953C-7FEC-4086-AF21-B06C531229FD}"/>
              </a:ext>
            </a:extLst>
          </p:cNvPr>
          <p:cNvSpPr txBox="1"/>
          <p:nvPr/>
        </p:nvSpPr>
        <p:spPr>
          <a:xfrm>
            <a:off x="6894498" y="6289428"/>
            <a:ext cx="525518" cy="37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89041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3DEDA7D0-A6D9-45E6-80EE-F86A6C1A9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b="12223"/>
          <a:stretch/>
        </p:blipFill>
        <p:spPr>
          <a:xfrm>
            <a:off x="487491" y="3861134"/>
            <a:ext cx="5498516" cy="2340000"/>
          </a:xfrm>
          <a:prstGeom prst="rect">
            <a:avLst/>
          </a:prstGeom>
        </p:spPr>
      </p:pic>
      <p:pic>
        <p:nvPicPr>
          <p:cNvPr id="9" name="Image 8" descr="Une image contenant texte, personne, intérieur, fille&#10;&#10;Description générée automatiquement">
            <a:extLst>
              <a:ext uri="{FF2B5EF4-FFF2-40B4-BE49-F238E27FC236}">
                <a16:creationId xmlns:a16="http://schemas.microsoft.com/office/drawing/2014/main" id="{7B38BD4B-E5D1-4FD1-9086-4C73D61BC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2" b="12033"/>
          <a:stretch/>
        </p:blipFill>
        <p:spPr>
          <a:xfrm>
            <a:off x="6644199" y="864268"/>
            <a:ext cx="5397667" cy="230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189A48-90A7-4220-A994-9CA6F730A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354"/>
          <a:stretch/>
        </p:blipFill>
        <p:spPr>
          <a:xfrm>
            <a:off x="6608899" y="3861134"/>
            <a:ext cx="5432967" cy="2304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10F6CBF-4432-4A60-A110-A6DE1897A3A8}"/>
              </a:ext>
            </a:extLst>
          </p:cNvPr>
          <p:cNvSpPr txBox="1"/>
          <p:nvPr/>
        </p:nvSpPr>
        <p:spPr>
          <a:xfrm>
            <a:off x="911029" y="1586821"/>
            <a:ext cx="5159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« </a:t>
            </a:r>
            <a:r>
              <a:rPr lang="fr-FR" sz="3600" dirty="0" err="1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You’re</a:t>
            </a:r>
            <a:r>
              <a:rPr lang="fr-FR" sz="3600" dirty="0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fr-FR" sz="3600" dirty="0" err="1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so</a:t>
            </a:r>
            <a:r>
              <a:rPr lang="fr-FR" sz="3600" dirty="0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 </a:t>
            </a:r>
            <a:r>
              <a:rPr lang="fr-FR" sz="3600" dirty="0" err="1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skinny</a:t>
            </a:r>
            <a:r>
              <a:rPr lang="fr-FR" sz="3600" dirty="0">
                <a:solidFill>
                  <a:srgbClr val="2F1395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</a:effectLst>
                <a:latin typeface="Avenir Next LT Pro" panose="020B0504020202020204" pitchFamily="34" charset="0"/>
              </a:rPr>
              <a:t>… »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368245B-4041-4D92-81BE-7C1F970708ED}"/>
              </a:ext>
            </a:extLst>
          </p:cNvPr>
          <p:cNvSpPr txBox="1"/>
          <p:nvPr/>
        </p:nvSpPr>
        <p:spPr>
          <a:xfrm>
            <a:off x="152400" y="5905500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598A2C-8D2E-4656-83A3-4740993FA9FA}"/>
              </a:ext>
            </a:extLst>
          </p:cNvPr>
          <p:cNvSpPr txBox="1"/>
          <p:nvPr/>
        </p:nvSpPr>
        <p:spPr>
          <a:xfrm>
            <a:off x="6275899" y="2798936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0B23FD-BA16-4837-9382-FA7F48411B8B}"/>
              </a:ext>
            </a:extLst>
          </p:cNvPr>
          <p:cNvSpPr txBox="1"/>
          <p:nvPr/>
        </p:nvSpPr>
        <p:spPr>
          <a:xfrm>
            <a:off x="6244389" y="5782538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322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4325EB0-3E88-417E-B3F5-C89A2FECC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2565000"/>
            <a:ext cx="3187091" cy="1728000"/>
          </a:xfrm>
          <a:prstGeom prst="rect">
            <a:avLst/>
          </a:prstGeom>
        </p:spPr>
      </p:pic>
      <p:pic>
        <p:nvPicPr>
          <p:cNvPr id="6" name="Image 5" descr="Une image contenant mur, personne&#10;&#10;Description générée automatiquement">
            <a:extLst>
              <a:ext uri="{FF2B5EF4-FFF2-40B4-BE49-F238E27FC236}">
                <a16:creationId xmlns:a16="http://schemas.microsoft.com/office/drawing/2014/main" id="{30B03AAC-1335-453B-8197-70CEEAEEE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1" y="4679025"/>
            <a:ext cx="3187091" cy="1728000"/>
          </a:xfrm>
          <a:prstGeom prst="rect">
            <a:avLst/>
          </a:prstGeom>
        </p:spPr>
      </p:pic>
      <p:pic>
        <p:nvPicPr>
          <p:cNvPr id="9" name="Image 8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6B9A448E-0037-40BF-A224-C8A08BC20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80" y="515330"/>
            <a:ext cx="3187091" cy="1728000"/>
          </a:xfrm>
          <a:prstGeom prst="rect">
            <a:avLst/>
          </a:prstGeom>
        </p:spPr>
      </p:pic>
      <p:pic>
        <p:nvPicPr>
          <p:cNvPr id="11" name="Image 10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91586E9F-F546-484F-93A0-F4F2B3AA4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80" y="2596385"/>
            <a:ext cx="3187091" cy="1728000"/>
          </a:xfrm>
          <a:prstGeom prst="rect">
            <a:avLst/>
          </a:prstGeom>
        </p:spPr>
      </p:pic>
      <p:pic>
        <p:nvPicPr>
          <p:cNvPr id="13" name="Image 12" descr="Une image contenant personne, intérieur, foule&#10;&#10;Description générée automatiquement">
            <a:extLst>
              <a:ext uri="{FF2B5EF4-FFF2-40B4-BE49-F238E27FC236}">
                <a16:creationId xmlns:a16="http://schemas.microsoft.com/office/drawing/2014/main" id="{5E46A40C-6025-4184-A00C-2A2FF3BE1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80" y="4679025"/>
            <a:ext cx="3187091" cy="1728000"/>
          </a:xfrm>
          <a:prstGeom prst="rect">
            <a:avLst/>
          </a:prstGeom>
        </p:spPr>
      </p:pic>
      <p:pic>
        <p:nvPicPr>
          <p:cNvPr id="15" name="Image 14" descr="Une image contenant personne, mur, intérieur, sous-vêtement&#10;&#10;Description générée automatiquement">
            <a:extLst>
              <a:ext uri="{FF2B5EF4-FFF2-40B4-BE49-F238E27FC236}">
                <a16:creationId xmlns:a16="http://schemas.microsoft.com/office/drawing/2014/main" id="{58717AE3-D9DF-449E-937D-FD88F67E9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02" y="515330"/>
            <a:ext cx="3187091" cy="1728000"/>
          </a:xfrm>
          <a:prstGeom prst="rect">
            <a:avLst/>
          </a:prstGeom>
        </p:spPr>
      </p:pic>
      <p:pic>
        <p:nvPicPr>
          <p:cNvPr id="17" name="Image 16" descr="Une image contenant personne, foule&#10;&#10;Description générée automatiquement">
            <a:extLst>
              <a:ext uri="{FF2B5EF4-FFF2-40B4-BE49-F238E27FC236}">
                <a16:creationId xmlns:a16="http://schemas.microsoft.com/office/drawing/2014/main" id="{5CE42D02-54B0-40B6-B84C-D87E54957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02" y="2596385"/>
            <a:ext cx="3187091" cy="1728000"/>
          </a:xfrm>
          <a:prstGeom prst="rect">
            <a:avLst/>
          </a:prstGeom>
        </p:spPr>
      </p:pic>
      <p:pic>
        <p:nvPicPr>
          <p:cNvPr id="19" name="Image 18" descr="Une image contenant mur, salle de bain&#10;&#10;Description générée automatiquement">
            <a:extLst>
              <a:ext uri="{FF2B5EF4-FFF2-40B4-BE49-F238E27FC236}">
                <a16:creationId xmlns:a16="http://schemas.microsoft.com/office/drawing/2014/main" id="{9CCCE189-36C7-4DAA-8587-16CFB9AEED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00" y="4679025"/>
            <a:ext cx="3187092" cy="1728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1EFEA6D-1E5A-41F5-A8D8-5DCCA611DA66}"/>
              </a:ext>
            </a:extLst>
          </p:cNvPr>
          <p:cNvSpPr txBox="1"/>
          <p:nvPr/>
        </p:nvSpPr>
        <p:spPr>
          <a:xfrm>
            <a:off x="472442" y="6099248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2C76E91-8C84-4960-BA59-21350A4452FF}"/>
              </a:ext>
            </a:extLst>
          </p:cNvPr>
          <p:cNvSpPr txBox="1"/>
          <p:nvPr/>
        </p:nvSpPr>
        <p:spPr>
          <a:xfrm>
            <a:off x="4445001" y="1952681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8C95196-D922-45D4-86BC-78EDC2C3BA05}"/>
              </a:ext>
            </a:extLst>
          </p:cNvPr>
          <p:cNvSpPr txBox="1"/>
          <p:nvPr/>
        </p:nvSpPr>
        <p:spPr>
          <a:xfrm>
            <a:off x="466793" y="3947557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BEA3A3-F15B-4DF5-B408-6E4C7962BF3B}"/>
              </a:ext>
            </a:extLst>
          </p:cNvPr>
          <p:cNvSpPr txBox="1"/>
          <p:nvPr/>
        </p:nvSpPr>
        <p:spPr>
          <a:xfrm>
            <a:off x="4445001" y="3947559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45722A-A2F2-481A-8805-34D850E41431}"/>
              </a:ext>
            </a:extLst>
          </p:cNvPr>
          <p:cNvSpPr txBox="1"/>
          <p:nvPr/>
        </p:nvSpPr>
        <p:spPr>
          <a:xfrm>
            <a:off x="4445001" y="6099247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1DE9E6D-82D3-4687-B745-A376B5E0E3D8}"/>
              </a:ext>
            </a:extLst>
          </p:cNvPr>
          <p:cNvSpPr txBox="1"/>
          <p:nvPr/>
        </p:nvSpPr>
        <p:spPr>
          <a:xfrm>
            <a:off x="8463401" y="1935553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2083A01-21A8-40BB-95DB-ACAF6DEC8E96}"/>
              </a:ext>
            </a:extLst>
          </p:cNvPr>
          <p:cNvSpPr txBox="1"/>
          <p:nvPr/>
        </p:nvSpPr>
        <p:spPr>
          <a:xfrm>
            <a:off x="8458322" y="3947558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72364A4-4559-4592-8787-CEDE0EED4518}"/>
              </a:ext>
            </a:extLst>
          </p:cNvPr>
          <p:cNvSpPr txBox="1"/>
          <p:nvPr/>
        </p:nvSpPr>
        <p:spPr>
          <a:xfrm>
            <a:off x="8458322" y="6099246"/>
            <a:ext cx="264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B7E647A-704F-4626-A9BB-2FFE10957088}"/>
              </a:ext>
            </a:extLst>
          </p:cNvPr>
          <p:cNvSpPr txBox="1"/>
          <p:nvPr/>
        </p:nvSpPr>
        <p:spPr>
          <a:xfrm>
            <a:off x="466793" y="721086"/>
            <a:ext cx="4106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>
                <a:solidFill>
                  <a:srgbClr val="2F1395"/>
                </a:solidFill>
                <a:latin typeface="Avenir Next LT Pro" panose="020B0504020202020204" pitchFamily="34" charset="0"/>
              </a:rPr>
              <a:t>Carrie au bal du diable</a:t>
            </a:r>
            <a:r>
              <a:rPr lang="fr-FR" sz="2800" dirty="0">
                <a:solidFill>
                  <a:srgbClr val="2F1395"/>
                </a:solidFill>
                <a:latin typeface="Avenir Next LT Pro" panose="020B0504020202020204" pitchFamily="34" charset="0"/>
              </a:rPr>
              <a:t>, Brian De Palma, 1976</a:t>
            </a:r>
          </a:p>
        </p:txBody>
      </p:sp>
    </p:spTree>
    <p:extLst>
      <p:ext uri="{BB962C8B-B14F-4D97-AF65-F5344CB8AC3E}">
        <p14:creationId xmlns:p14="http://schemas.microsoft.com/office/powerpoint/2010/main" val="28476040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156</Words>
  <Application>Microsoft Office PowerPoint</Application>
  <PresentationFormat>Grand écran</PresentationFormat>
  <Paragraphs>56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Calibri Light</vt:lpstr>
      <vt:lpstr>Wingdings</vt:lpstr>
      <vt:lpstr>Thème Office</vt:lpstr>
      <vt:lpstr>Présentation PowerPoint</vt:lpstr>
      <vt:lpstr>III. To be fit : le corps adolescent en question </vt:lpstr>
      <vt:lpstr>Présentation PowerPoint</vt:lpstr>
      <vt:lpstr>Comparaison des scènes de vestiaire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III. To be fit : le corps adolescent en question </dc:title>
  <dc:creator>richoux Lise</dc:creator>
  <cp:lastModifiedBy>richoux Lise</cp:lastModifiedBy>
  <cp:revision>27</cp:revision>
  <dcterms:created xsi:type="dcterms:W3CDTF">2021-01-14T16:23:59Z</dcterms:created>
  <dcterms:modified xsi:type="dcterms:W3CDTF">2021-01-17T17:48:29Z</dcterms:modified>
</cp:coreProperties>
</file>