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08" r:id="rId4"/>
    <p:sldId id="283" r:id="rId5"/>
    <p:sldId id="320" r:id="rId6"/>
    <p:sldId id="281" r:id="rId7"/>
    <p:sldId id="282" r:id="rId8"/>
    <p:sldId id="284" r:id="rId9"/>
    <p:sldId id="285" r:id="rId10"/>
    <p:sldId id="286" r:id="rId11"/>
    <p:sldId id="288" r:id="rId12"/>
    <p:sldId id="322" r:id="rId13"/>
    <p:sldId id="290" r:id="rId14"/>
    <p:sldId id="294" r:id="rId15"/>
    <p:sldId id="296" r:id="rId16"/>
    <p:sldId id="297" r:id="rId17"/>
    <p:sldId id="299" r:id="rId18"/>
    <p:sldId id="298" r:id="rId19"/>
    <p:sldId id="305" r:id="rId20"/>
    <p:sldId id="324" r:id="rId21"/>
    <p:sldId id="287" r:id="rId22"/>
    <p:sldId id="325" r:id="rId23"/>
    <p:sldId id="301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1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B33C8-2A07-4E17-B0F9-A9B15AC94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7897DB-F0A7-4DAF-A617-23B01F48E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06DFC3-DCF6-4688-8742-E99E66717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8A9A-774E-43D6-91B4-1DF53B45C7A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085570-F2E4-4158-A9E7-A0F873C06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5273FB-5DEA-4A06-89A6-EB01E33C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74CF-244F-4C78-B4FB-1224261FD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81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BF246E-BCCA-491E-9827-B586C1177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F9BB303-7D80-4B7F-A5A0-AC011255F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3CD9E3-EFD9-43CD-BDF9-64F7D96E0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8A9A-774E-43D6-91B4-1DF53B45C7A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E89F86-5571-4742-8D74-DCCC83C5D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DAFBDB-F7D0-4F19-865E-C0163529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74CF-244F-4C78-B4FB-1224261FD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82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8C038E5-1020-4EDB-9A37-6189844115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F6682BD-26E4-4FF2-9511-95B363064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630B3D-1A1E-4155-8B40-3348EB8B9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8A9A-774E-43D6-91B4-1DF53B45C7A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ACC163-8FD7-4EDD-9BDC-0969B41F4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BA65AD-07F0-42E8-B075-031425D6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74CF-244F-4C78-B4FB-1224261FD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06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36D78B-ECA3-4EA8-BD11-5D18EE9FA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FFB22A-8EDD-4C48-B020-D44499371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0E36DC-1B01-45E1-8FE6-E202409B7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8A9A-774E-43D6-91B4-1DF53B45C7A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2E0164-28BB-4F6A-811B-C95E1D32A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A9EB24-4A2E-4C8D-92C8-CE0E40780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74CF-244F-4C78-B4FB-1224261FD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75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7CD101-8535-48D2-AF90-399EC424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CE6C8A-3FF3-4E40-93DB-839E369F9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9DD409-9281-4650-90B4-E35535221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8A9A-774E-43D6-91B4-1DF53B45C7A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0871F3-FA42-48B8-B184-70A1A248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421321-12B7-4198-B752-016424C9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74CF-244F-4C78-B4FB-1224261FD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74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465150-EC33-4F7F-98F3-B0409678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197C37-A13C-4DF0-A555-FF9CC40DF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2E6FB9-B641-488A-97AE-2D7B07A46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184ABF-5F42-4461-926C-7734F830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8A9A-774E-43D6-91B4-1DF53B45C7A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A1C604-80DA-4DA6-8B9A-331107941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C101D1-1400-4652-A309-6A5E8276A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74CF-244F-4C78-B4FB-1224261FD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18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8E9C71-6E57-49BD-B71A-FE547E5BA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CCE6F7-1498-4B9E-88F0-545D6E41B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96038A2-1E80-473B-8D74-08610DEE5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C7392BF-5554-426E-85EE-E585A800A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C0D2EDB-F593-45F4-82C3-AAA7DDE40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2A8716F-6439-4D19-92AD-8214AEC5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8A9A-774E-43D6-91B4-1DF53B45C7A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59781B-06EB-4B74-8C03-45C57D7B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72F018E-22AF-4CF2-A8B7-8065F8946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74CF-244F-4C78-B4FB-1224261FD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98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FEC1E8-ADD8-426F-BC92-2AC5CBB4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57C94A2-CD44-4F85-A00A-E8B3EAD9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8A9A-774E-43D6-91B4-1DF53B45C7A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A5F0EC-E2C7-42AD-BDD2-48605E97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D8E7FE-6A21-4BED-83B1-2A75352E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74CF-244F-4C78-B4FB-1224261FD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86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E09B9D5-2327-43B7-BC5C-DE60B9D61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8A9A-774E-43D6-91B4-1DF53B45C7A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7815446-B8E7-4D9D-B6C2-CDBA57D8E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F12BE0-564B-48D1-9191-859746E1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74CF-244F-4C78-B4FB-1224261FD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53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890268-3CE9-45E5-9E11-1BCFC37B5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80BD47-A1C6-4CC0-B742-B9B01FA3D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42E276-ED00-4D11-89D7-DCEF0EA91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9A38D1-73CB-4DEC-8043-34052E78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8A9A-774E-43D6-91B4-1DF53B45C7A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E360DA-B66E-4ACB-B47C-701560D1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BAD09B-37A0-4BAE-BC3E-365778D3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74CF-244F-4C78-B4FB-1224261FD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25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DB2092-1866-43F2-BB2D-2B71F0BA8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F5FEEDE-A921-4882-99F9-C0E5B655C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EC8CAC-E04D-47C8-9127-60C65B23C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5CF416-3386-42F4-9F73-84D5B0B1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8A9A-774E-43D6-91B4-1DF53B45C7A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953E79-4C69-4D10-A288-46F482CE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42B7DE-7E77-4B31-9A0C-9D3A31C2D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74CF-244F-4C78-B4FB-1224261FD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265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EDB6ACF-D046-4FB6-988D-93642D253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EA7B36-39BA-4A07-A25F-4D648DD20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29A869-B161-4C3A-867F-5B5AE99283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08A9A-774E-43D6-91B4-1DF53B45C7A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92BE5D-D74B-424B-8501-8B7D50FEB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49FFC3-C095-4730-A595-9878E12D7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974CF-244F-4C78-B4FB-1224261FD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49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67C00247-34EB-495E-B706-C5EB237C9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9720" y="1670733"/>
            <a:ext cx="9052560" cy="563562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592555"/>
                </a:solidFill>
                <a:latin typeface="Avenir Next LT Pro" panose="020B0504020202020204" pitchFamily="34" charset="0"/>
              </a:rPr>
              <a:t>Anna Rose </a:t>
            </a:r>
            <a:r>
              <a:rPr lang="fr-FR" sz="3600" dirty="0" err="1">
                <a:solidFill>
                  <a:srgbClr val="592555"/>
                </a:solidFill>
                <a:latin typeface="Avenir Next LT Pro" panose="020B0504020202020204" pitchFamily="34" charset="0"/>
              </a:rPr>
              <a:t>Holmer</a:t>
            </a:r>
            <a:r>
              <a:rPr lang="fr-FR" sz="3600" dirty="0">
                <a:solidFill>
                  <a:srgbClr val="592555"/>
                </a:solidFill>
                <a:latin typeface="Avenir Next LT Pro" panose="020B0504020202020204" pitchFamily="34" charset="0"/>
              </a:rPr>
              <a:t>, 2015, USA</a:t>
            </a:r>
          </a:p>
        </p:txBody>
      </p:sp>
      <p:pic>
        <p:nvPicPr>
          <p:cNvPr id="5" name="Image 4" descr="Une image contenant personne, intérieur, fille, jeune&#10;&#10;Description générée automatiquement">
            <a:extLst>
              <a:ext uri="{FF2B5EF4-FFF2-40B4-BE49-F238E27FC236}">
                <a16:creationId xmlns:a16="http://schemas.microsoft.com/office/drawing/2014/main" id="{7F883405-8C96-4A02-8E7F-BB3C3F9BB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7" b="12287"/>
          <a:stretch/>
        </p:blipFill>
        <p:spPr>
          <a:xfrm>
            <a:off x="1311205" y="2553017"/>
            <a:ext cx="9569590" cy="4060074"/>
          </a:xfrm>
          <a:prstGeom prst="rect">
            <a:avLst/>
          </a:prstGeom>
          <a:ln w="28575">
            <a:solidFill>
              <a:srgbClr val="592555"/>
            </a:solidFill>
          </a:ln>
          <a:effectLst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A4DBC4D-5386-4F52-8AD6-2C26E750ED78}"/>
              </a:ext>
            </a:extLst>
          </p:cNvPr>
          <p:cNvSpPr txBox="1"/>
          <p:nvPr/>
        </p:nvSpPr>
        <p:spPr>
          <a:xfrm>
            <a:off x="2540000" y="336349"/>
            <a:ext cx="6878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spc="600" dirty="0">
                <a:solidFill>
                  <a:srgbClr val="592555"/>
                </a:solidFill>
                <a:effectLst>
                  <a:glow rad="101600">
                    <a:schemeClr val="accent5">
                      <a:lumMod val="20000"/>
                      <a:lumOff val="80000"/>
                      <a:alpha val="6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THE FITS</a:t>
            </a:r>
          </a:p>
        </p:txBody>
      </p:sp>
    </p:spTree>
    <p:extLst>
      <p:ext uri="{BB962C8B-B14F-4D97-AF65-F5344CB8AC3E}">
        <p14:creationId xmlns:p14="http://schemas.microsoft.com/office/powerpoint/2010/main" val="1058880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intérieur, assis, homme&#10;&#10;Description générée automatiquement">
            <a:extLst>
              <a:ext uri="{FF2B5EF4-FFF2-40B4-BE49-F238E27FC236}">
                <a16:creationId xmlns:a16="http://schemas.microsoft.com/office/drawing/2014/main" id="{CFB54885-0F66-4243-BF22-6D7A736AB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3" b="11764"/>
          <a:stretch/>
        </p:blipFill>
        <p:spPr>
          <a:xfrm>
            <a:off x="6140231" y="685800"/>
            <a:ext cx="5925696" cy="2520000"/>
          </a:xfrm>
          <a:effectLst/>
        </p:spPr>
      </p:pic>
      <p:pic>
        <p:nvPicPr>
          <p:cNvPr id="6" name="Espace réservé du contenu 4" descr="Une image contenant personne, intérieur, homme, debout&#10;&#10;Description générée automatiquement">
            <a:extLst>
              <a:ext uri="{FF2B5EF4-FFF2-40B4-BE49-F238E27FC236}">
                <a16:creationId xmlns:a16="http://schemas.microsoft.com/office/drawing/2014/main" id="{4EAC9FF2-5BC4-4C47-8090-8A8B0341C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8" b="18044"/>
          <a:stretch/>
        </p:blipFill>
        <p:spPr>
          <a:xfrm>
            <a:off x="6140231" y="3429000"/>
            <a:ext cx="5927800" cy="2520000"/>
          </a:xfrm>
          <a:prstGeom prst="rect">
            <a:avLst/>
          </a:prstGeom>
          <a:effectLst/>
        </p:spPr>
      </p:pic>
      <p:pic>
        <p:nvPicPr>
          <p:cNvPr id="8" name="Image 7" descr="Une image contenant personne, homme, intérieur, télévision&#10;&#10;Description générée automatiquement">
            <a:extLst>
              <a:ext uri="{FF2B5EF4-FFF2-40B4-BE49-F238E27FC236}">
                <a16:creationId xmlns:a16="http://schemas.microsoft.com/office/drawing/2014/main" id="{F6C872E1-150F-4C71-837E-267C22B14B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b="16573"/>
          <a:stretch/>
        </p:blipFill>
        <p:spPr>
          <a:xfrm>
            <a:off x="246976" y="685800"/>
            <a:ext cx="5804794" cy="2520000"/>
          </a:xfrm>
          <a:prstGeom prst="rect">
            <a:avLst/>
          </a:prstGeom>
          <a:effectLst/>
        </p:spPr>
      </p:pic>
      <p:pic>
        <p:nvPicPr>
          <p:cNvPr id="10" name="Image 9" descr="Une image contenant extérieur, personne, homme, debout&#10;&#10;Description générée automatiquement">
            <a:extLst>
              <a:ext uri="{FF2B5EF4-FFF2-40B4-BE49-F238E27FC236}">
                <a16:creationId xmlns:a16="http://schemas.microsoft.com/office/drawing/2014/main" id="{BDFCAE3B-8521-4F49-947E-B55E817644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5" b="18053"/>
          <a:stretch/>
        </p:blipFill>
        <p:spPr>
          <a:xfrm>
            <a:off x="145378" y="3429000"/>
            <a:ext cx="5950622" cy="2520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98640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bâtiment, fenêtre, extérieur, brique&#10;&#10;Description générée automatiquement">
            <a:extLst>
              <a:ext uri="{FF2B5EF4-FFF2-40B4-BE49-F238E27FC236}">
                <a16:creationId xmlns:a16="http://schemas.microsoft.com/office/drawing/2014/main" id="{F35E5BBC-F080-4255-9E93-5354BD9DF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 b="12165"/>
          <a:stretch/>
        </p:blipFill>
        <p:spPr>
          <a:xfrm>
            <a:off x="707569" y="64802"/>
            <a:ext cx="7735712" cy="3308279"/>
          </a:xfrm>
          <a:effectLst/>
        </p:spPr>
      </p:pic>
      <p:pic>
        <p:nvPicPr>
          <p:cNvPr id="7" name="Image 6" descr="Une image contenant bâtiment, extérieur, sport, jeu&#10;&#10;Description générée automatiquement">
            <a:extLst>
              <a:ext uri="{FF2B5EF4-FFF2-40B4-BE49-F238E27FC236}">
                <a16:creationId xmlns:a16="http://schemas.microsoft.com/office/drawing/2014/main" id="{F4C48FAC-C290-468F-B29B-376FFECD6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3" b="12362"/>
          <a:stretch/>
        </p:blipFill>
        <p:spPr>
          <a:xfrm>
            <a:off x="4105047" y="3418840"/>
            <a:ext cx="7941924" cy="33801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87340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2FB584FD-298B-437C-A99D-B60FA8A1B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9" b="18199"/>
          <a:stretch/>
        </p:blipFill>
        <p:spPr>
          <a:xfrm>
            <a:off x="1942373" y="3066688"/>
            <a:ext cx="8307253" cy="3524036"/>
          </a:xfrm>
          <a:prstGeom prst="rect">
            <a:avLst/>
          </a:prstGeom>
        </p:spPr>
      </p:pic>
      <p:pic>
        <p:nvPicPr>
          <p:cNvPr id="9" name="Image 8" descr="Une image contenant texte, intérieur, fenêtre&#10;&#10;Description générée automatiquement">
            <a:extLst>
              <a:ext uri="{FF2B5EF4-FFF2-40B4-BE49-F238E27FC236}">
                <a16:creationId xmlns:a16="http://schemas.microsoft.com/office/drawing/2014/main" id="{13A84E89-4E3C-4103-A6D7-0DE09A106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1" b="18105"/>
          <a:stretch/>
        </p:blipFill>
        <p:spPr>
          <a:xfrm>
            <a:off x="110729" y="235746"/>
            <a:ext cx="5890680" cy="2499361"/>
          </a:xfrm>
          <a:prstGeom prst="rect">
            <a:avLst/>
          </a:prstGeom>
        </p:spPr>
      </p:pic>
      <p:pic>
        <p:nvPicPr>
          <p:cNvPr id="13" name="Espace réservé du contenu 12" descr="Une image contenant texte, intérieur, fenêtre&#10;&#10;Description générée automatiquement">
            <a:extLst>
              <a:ext uri="{FF2B5EF4-FFF2-40B4-BE49-F238E27FC236}">
                <a16:creationId xmlns:a16="http://schemas.microsoft.com/office/drawing/2014/main" id="{78DE07B4-933C-441B-BFB1-0E126A166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2" b="12470"/>
          <a:stretch/>
        </p:blipFill>
        <p:spPr>
          <a:xfrm>
            <a:off x="6122864" y="225235"/>
            <a:ext cx="5934852" cy="2484000"/>
          </a:xfrm>
        </p:spPr>
      </p:pic>
    </p:spTree>
    <p:extLst>
      <p:ext uri="{BB962C8B-B14F-4D97-AF65-F5344CB8AC3E}">
        <p14:creationId xmlns:p14="http://schemas.microsoft.com/office/powerpoint/2010/main" val="3220139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D086B9-102C-48E4-93C7-DBC1AE899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Travail symétrie</a:t>
            </a:r>
          </a:p>
        </p:txBody>
      </p:sp>
      <p:pic>
        <p:nvPicPr>
          <p:cNvPr id="5" name="Espace réservé du contenu 4" descr="Une image contenant intérieur, fenêtre, bâtiment, jeune&#10;&#10;Description générée automatiquement">
            <a:extLst>
              <a:ext uri="{FF2B5EF4-FFF2-40B4-BE49-F238E27FC236}">
                <a16:creationId xmlns:a16="http://schemas.microsoft.com/office/drawing/2014/main" id="{E602D59C-4056-4129-8A53-70B77E685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1" b="12210"/>
          <a:stretch/>
        </p:blipFill>
        <p:spPr>
          <a:xfrm>
            <a:off x="120274" y="365125"/>
            <a:ext cx="6016235" cy="2556000"/>
          </a:xfrm>
          <a:ln w="38100">
            <a:noFill/>
          </a:ln>
          <a:effectLst/>
        </p:spPr>
      </p:pic>
      <p:pic>
        <p:nvPicPr>
          <p:cNvPr id="7" name="Image 6" descr="Une image contenant personne, intérieur, avant, femme&#10;&#10;Description générée automatiquement">
            <a:extLst>
              <a:ext uri="{FF2B5EF4-FFF2-40B4-BE49-F238E27FC236}">
                <a16:creationId xmlns:a16="http://schemas.microsoft.com/office/drawing/2014/main" id="{75C3435A-0B67-455E-AFF7-9B78640A9C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7" b="18561"/>
          <a:stretch/>
        </p:blipFill>
        <p:spPr>
          <a:xfrm>
            <a:off x="32783" y="3936875"/>
            <a:ext cx="6097251" cy="2556000"/>
          </a:xfrm>
          <a:prstGeom prst="rect">
            <a:avLst/>
          </a:prstGeom>
          <a:effectLst/>
        </p:spPr>
      </p:pic>
      <p:pic>
        <p:nvPicPr>
          <p:cNvPr id="9" name="Image 8" descr="Une image contenant route, bâtiment, homme, équitation&#10;&#10;Description générée automatiquement">
            <a:extLst>
              <a:ext uri="{FF2B5EF4-FFF2-40B4-BE49-F238E27FC236}">
                <a16:creationId xmlns:a16="http://schemas.microsoft.com/office/drawing/2014/main" id="{2302FFA0-F7BD-48A5-B06E-E2B20C526C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18176"/>
          <a:stretch/>
        </p:blipFill>
        <p:spPr>
          <a:xfrm>
            <a:off x="6175767" y="2151000"/>
            <a:ext cx="5931139" cy="2556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53163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F14F20-7029-48D6-BA7D-FFEEADE7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120" y="314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2F1395"/>
                </a:solidFill>
                <a:latin typeface="Avenir Next LT Pro" panose="020B0504020202020204" pitchFamily="34" charset="0"/>
              </a:rPr>
              <a:t>L’utilisation du ralenti : extrait n°1 « découverte de la danse »</a:t>
            </a:r>
          </a:p>
        </p:txBody>
      </p:sp>
      <p:pic>
        <p:nvPicPr>
          <p:cNvPr id="5" name="Espace réservé du contenu 4" descr="Une image contenant personne, intérieur, regardant, homme&#10;&#10;Description générée automatiquement">
            <a:extLst>
              <a:ext uri="{FF2B5EF4-FFF2-40B4-BE49-F238E27FC236}">
                <a16:creationId xmlns:a16="http://schemas.microsoft.com/office/drawing/2014/main" id="{39F71F93-B978-45A2-B073-231005195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0" b="12005"/>
          <a:stretch/>
        </p:blipFill>
        <p:spPr>
          <a:xfrm>
            <a:off x="1107515" y="1830235"/>
            <a:ext cx="9976970" cy="4256425"/>
          </a:xfrm>
          <a:effectLst/>
        </p:spPr>
      </p:pic>
    </p:spTree>
    <p:extLst>
      <p:ext uri="{BB962C8B-B14F-4D97-AF65-F5344CB8AC3E}">
        <p14:creationId xmlns:p14="http://schemas.microsoft.com/office/powerpoint/2010/main" val="1558152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D41896-C778-46FA-8748-567DA44BB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440" y="294005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2F1395"/>
                </a:solidFill>
              </a:rPr>
              <a:t>Extrait n°2 « La crise de Toni »: le passage à l’onirisme</a:t>
            </a:r>
          </a:p>
        </p:txBody>
      </p:sp>
      <p:pic>
        <p:nvPicPr>
          <p:cNvPr id="5" name="Espace réservé du contenu 4" descr="Une image contenant personne, intérieur, jouant, debout&#10;&#10;Description générée automatiquement">
            <a:extLst>
              <a:ext uri="{FF2B5EF4-FFF2-40B4-BE49-F238E27FC236}">
                <a16:creationId xmlns:a16="http://schemas.microsoft.com/office/drawing/2014/main" id="{9FA9D849-29E6-4B8A-BAF4-352DCAA49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8" b="12218"/>
          <a:stretch/>
        </p:blipFill>
        <p:spPr>
          <a:xfrm>
            <a:off x="775875" y="1690688"/>
            <a:ext cx="10577925" cy="4486592"/>
          </a:xfrm>
          <a:effectLst/>
        </p:spPr>
      </p:pic>
    </p:spTree>
    <p:extLst>
      <p:ext uri="{BB962C8B-B14F-4D97-AF65-F5344CB8AC3E}">
        <p14:creationId xmlns:p14="http://schemas.microsoft.com/office/powerpoint/2010/main" val="812354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route, bâtiment, homme, équitation&#10;&#10;Description générée automatiquement">
            <a:extLst>
              <a:ext uri="{FF2B5EF4-FFF2-40B4-BE49-F238E27FC236}">
                <a16:creationId xmlns:a16="http://schemas.microsoft.com/office/drawing/2014/main" id="{C21C57DD-B3A4-4F79-91C6-B71CE9A8D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0" b="18184"/>
          <a:stretch/>
        </p:blipFill>
        <p:spPr>
          <a:xfrm>
            <a:off x="632635" y="1197000"/>
            <a:ext cx="5245505" cy="2232000"/>
          </a:xfrm>
          <a:effectLst/>
        </p:spPr>
      </p:pic>
      <p:pic>
        <p:nvPicPr>
          <p:cNvPr id="7" name="Image 6" descr="Une image contenant regardant, homme, surveillant, télévision&#10;&#10;Description générée automatiquement">
            <a:extLst>
              <a:ext uri="{FF2B5EF4-FFF2-40B4-BE49-F238E27FC236}">
                <a16:creationId xmlns:a16="http://schemas.microsoft.com/office/drawing/2014/main" id="{3235BB37-F08F-418A-8429-46A11B1921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3" b="18547"/>
          <a:stretch/>
        </p:blipFill>
        <p:spPr>
          <a:xfrm>
            <a:off x="632635" y="4046483"/>
            <a:ext cx="5286601" cy="2232000"/>
          </a:xfrm>
          <a:prstGeom prst="rect">
            <a:avLst/>
          </a:prstGeom>
          <a:effectLst/>
        </p:spPr>
      </p:pic>
      <p:pic>
        <p:nvPicPr>
          <p:cNvPr id="9" name="Image 8" descr="Une image contenant intérieur, télévision, personne, moniteur&#10;&#10;Description générée automatiquement">
            <a:extLst>
              <a:ext uri="{FF2B5EF4-FFF2-40B4-BE49-F238E27FC236}">
                <a16:creationId xmlns:a16="http://schemas.microsoft.com/office/drawing/2014/main" id="{0672F35B-C246-4397-B6DB-DC5AE91D3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18012"/>
          <a:stretch/>
        </p:blipFill>
        <p:spPr>
          <a:xfrm>
            <a:off x="6719657" y="1197000"/>
            <a:ext cx="5255007" cy="2232000"/>
          </a:xfrm>
          <a:prstGeom prst="rect">
            <a:avLst/>
          </a:prstGeom>
          <a:effectLst/>
        </p:spPr>
      </p:pic>
      <p:pic>
        <p:nvPicPr>
          <p:cNvPr id="11" name="Image 10" descr="Une image contenant intérieur, regardant, télévision, écran&#10;&#10;Description générée automatiquement">
            <a:extLst>
              <a:ext uri="{FF2B5EF4-FFF2-40B4-BE49-F238E27FC236}">
                <a16:creationId xmlns:a16="http://schemas.microsoft.com/office/drawing/2014/main" id="{A299CAB6-8E70-4C0F-961F-660010AF59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8" b="17934"/>
          <a:stretch/>
        </p:blipFill>
        <p:spPr>
          <a:xfrm>
            <a:off x="6720240" y="4046483"/>
            <a:ext cx="5254424" cy="2232000"/>
          </a:xfrm>
          <a:prstGeom prst="rect">
            <a:avLst/>
          </a:prstGeom>
          <a:effectLst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44F935C-A22E-4D6D-90FE-3043302BB49A}"/>
              </a:ext>
            </a:extLst>
          </p:cNvPr>
          <p:cNvSpPr txBox="1"/>
          <p:nvPr/>
        </p:nvSpPr>
        <p:spPr>
          <a:xfrm>
            <a:off x="298013" y="3063240"/>
            <a:ext cx="32512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6971546-C713-431A-9CD8-E4706559D086}"/>
              </a:ext>
            </a:extLst>
          </p:cNvPr>
          <p:cNvSpPr txBox="1"/>
          <p:nvPr/>
        </p:nvSpPr>
        <p:spPr>
          <a:xfrm>
            <a:off x="307515" y="5963523"/>
            <a:ext cx="32512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355445-F3AF-4E68-B8E1-A5B5BF1B3EFC}"/>
              </a:ext>
            </a:extLst>
          </p:cNvPr>
          <p:cNvSpPr txBox="1"/>
          <p:nvPr/>
        </p:nvSpPr>
        <p:spPr>
          <a:xfrm>
            <a:off x="6394537" y="3063240"/>
            <a:ext cx="32512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E214832-35B3-47CC-BBE4-7A2D97D25D56}"/>
              </a:ext>
            </a:extLst>
          </p:cNvPr>
          <p:cNvSpPr txBox="1"/>
          <p:nvPr/>
        </p:nvSpPr>
        <p:spPr>
          <a:xfrm>
            <a:off x="6394537" y="5912723"/>
            <a:ext cx="32512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0700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térieur, personne, assis, table&#10;&#10;Description générée automatiquement">
            <a:extLst>
              <a:ext uri="{FF2B5EF4-FFF2-40B4-BE49-F238E27FC236}">
                <a16:creationId xmlns:a16="http://schemas.microsoft.com/office/drawing/2014/main" id="{99CF0E99-E0A9-414B-94BC-81C53CEC3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5" b="18657"/>
          <a:stretch/>
        </p:blipFill>
        <p:spPr>
          <a:xfrm>
            <a:off x="575134" y="599439"/>
            <a:ext cx="5472020" cy="2304000"/>
          </a:xfrm>
          <a:prstGeom prst="rect">
            <a:avLst/>
          </a:prstGeom>
          <a:effectLst/>
        </p:spPr>
      </p:pic>
      <p:pic>
        <p:nvPicPr>
          <p:cNvPr id="5" name="Image 4" descr="Une image contenant intérieur, table, assis, alimentation&#10;&#10;Description générée automatiquement">
            <a:extLst>
              <a:ext uri="{FF2B5EF4-FFF2-40B4-BE49-F238E27FC236}">
                <a16:creationId xmlns:a16="http://schemas.microsoft.com/office/drawing/2014/main" id="{EAEE6D27-8436-4318-9A66-E70C7315A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7" b="18331"/>
          <a:stretch/>
        </p:blipFill>
        <p:spPr>
          <a:xfrm>
            <a:off x="572993" y="3933992"/>
            <a:ext cx="5462159" cy="2304000"/>
          </a:xfrm>
          <a:prstGeom prst="rect">
            <a:avLst/>
          </a:prstGeom>
          <a:effectLst/>
        </p:spPr>
      </p:pic>
      <p:pic>
        <p:nvPicPr>
          <p:cNvPr id="6" name="Image 5" descr="Une image contenant intérieur, table, moniteur, écran&#10;&#10;Description générée automatiquement">
            <a:extLst>
              <a:ext uri="{FF2B5EF4-FFF2-40B4-BE49-F238E27FC236}">
                <a16:creationId xmlns:a16="http://schemas.microsoft.com/office/drawing/2014/main" id="{B98F183D-3A40-48E9-BCF2-D22A1114B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3" b="18168"/>
          <a:stretch/>
        </p:blipFill>
        <p:spPr>
          <a:xfrm>
            <a:off x="6622759" y="2259000"/>
            <a:ext cx="5459737" cy="2304000"/>
          </a:xfrm>
          <a:prstGeom prst="rect">
            <a:avLst/>
          </a:prstGeom>
          <a:effectLst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3B6CFD5-2846-4955-B1C9-59AA0C984F8B}"/>
              </a:ext>
            </a:extLst>
          </p:cNvPr>
          <p:cNvSpPr txBox="1"/>
          <p:nvPr/>
        </p:nvSpPr>
        <p:spPr>
          <a:xfrm>
            <a:off x="91440" y="5892800"/>
            <a:ext cx="48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5b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6ABC111-98E8-47EF-8F0C-616C20793283}"/>
              </a:ext>
            </a:extLst>
          </p:cNvPr>
          <p:cNvSpPr txBox="1"/>
          <p:nvPr/>
        </p:nvSpPr>
        <p:spPr>
          <a:xfrm>
            <a:off x="109504" y="2558247"/>
            <a:ext cx="46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5a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90E72B2-2554-4871-9F2C-7FBA767A84B3}"/>
              </a:ext>
            </a:extLst>
          </p:cNvPr>
          <p:cNvSpPr txBox="1"/>
          <p:nvPr/>
        </p:nvSpPr>
        <p:spPr>
          <a:xfrm>
            <a:off x="6156850" y="4233240"/>
            <a:ext cx="47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5c</a:t>
            </a:r>
          </a:p>
        </p:txBody>
      </p:sp>
    </p:spTree>
    <p:extLst>
      <p:ext uri="{BB962C8B-B14F-4D97-AF65-F5344CB8AC3E}">
        <p14:creationId xmlns:p14="http://schemas.microsoft.com/office/powerpoint/2010/main" val="3990173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intérieur, fille, surveillant&#10;&#10;Description générée automatiquement">
            <a:extLst>
              <a:ext uri="{FF2B5EF4-FFF2-40B4-BE49-F238E27FC236}">
                <a16:creationId xmlns:a16="http://schemas.microsoft.com/office/drawing/2014/main" id="{2D82E5D6-0841-4825-9B39-26C0F908E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8051"/>
          <a:stretch/>
        </p:blipFill>
        <p:spPr>
          <a:xfrm>
            <a:off x="646254" y="981492"/>
            <a:ext cx="5270689" cy="2232000"/>
          </a:xfrm>
          <a:prstGeom prst="rect">
            <a:avLst/>
          </a:prstGeom>
          <a:effectLst/>
        </p:spPr>
      </p:pic>
      <p:pic>
        <p:nvPicPr>
          <p:cNvPr id="6" name="Image 5" descr="Une image contenant moniteur, télévision, écran, sombre&#10;&#10;Description générée automatiquement">
            <a:extLst>
              <a:ext uri="{FF2B5EF4-FFF2-40B4-BE49-F238E27FC236}">
                <a16:creationId xmlns:a16="http://schemas.microsoft.com/office/drawing/2014/main" id="{1E7747EF-CB73-4DD5-BCD7-4D83052CD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3" b="17972"/>
          <a:stretch/>
        </p:blipFill>
        <p:spPr>
          <a:xfrm>
            <a:off x="6628805" y="981492"/>
            <a:ext cx="5234033" cy="2232000"/>
          </a:xfrm>
          <a:prstGeom prst="rect">
            <a:avLst/>
          </a:prstGeom>
          <a:effectLst/>
        </p:spPr>
      </p:pic>
      <p:pic>
        <p:nvPicPr>
          <p:cNvPr id="7" name="Image 6" descr="Une image contenant intérieur, écran, photo, assis&#10;&#10;Description générée automatiquement">
            <a:extLst>
              <a:ext uri="{FF2B5EF4-FFF2-40B4-BE49-F238E27FC236}">
                <a16:creationId xmlns:a16="http://schemas.microsoft.com/office/drawing/2014/main" id="{001CBD4B-7630-41F6-A76F-DD7BF79403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6" b="18014"/>
          <a:stretch/>
        </p:blipFill>
        <p:spPr>
          <a:xfrm>
            <a:off x="6628805" y="3766428"/>
            <a:ext cx="5239331" cy="2232000"/>
          </a:xfrm>
          <a:prstGeom prst="rect">
            <a:avLst/>
          </a:prstGeom>
          <a:effectLst/>
        </p:spPr>
      </p:pic>
      <p:pic>
        <p:nvPicPr>
          <p:cNvPr id="8" name="Image 7" descr="Une image contenant personne, intérieur, écran, moniteur&#10;&#10;Description générée automatiquement">
            <a:extLst>
              <a:ext uri="{FF2B5EF4-FFF2-40B4-BE49-F238E27FC236}">
                <a16:creationId xmlns:a16="http://schemas.microsoft.com/office/drawing/2014/main" id="{A9258A42-017A-4DF2-8C45-5218E72583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5" b="18431"/>
          <a:stretch/>
        </p:blipFill>
        <p:spPr>
          <a:xfrm>
            <a:off x="646254" y="3766428"/>
            <a:ext cx="5338584" cy="2232000"/>
          </a:xfrm>
          <a:prstGeom prst="rect">
            <a:avLst/>
          </a:prstGeom>
          <a:effectLst/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77AF8CE-D18E-4E0C-BA85-373B90DC203E}"/>
              </a:ext>
            </a:extLst>
          </p:cNvPr>
          <p:cNvSpPr txBox="1"/>
          <p:nvPr/>
        </p:nvSpPr>
        <p:spPr>
          <a:xfrm>
            <a:off x="329162" y="2847732"/>
            <a:ext cx="32512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706EEA5-CDA4-4797-8E20-3AA5DE2A47E4}"/>
              </a:ext>
            </a:extLst>
          </p:cNvPr>
          <p:cNvSpPr txBox="1"/>
          <p:nvPr/>
        </p:nvSpPr>
        <p:spPr>
          <a:xfrm>
            <a:off x="321134" y="5632668"/>
            <a:ext cx="32512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7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5B32AE2-FA33-483B-99CD-4D0E48E55994}"/>
              </a:ext>
            </a:extLst>
          </p:cNvPr>
          <p:cNvSpPr txBox="1"/>
          <p:nvPr/>
        </p:nvSpPr>
        <p:spPr>
          <a:xfrm>
            <a:off x="6217920" y="2847732"/>
            <a:ext cx="532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8a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8E8627B-2956-4148-98E9-5F78D17BB6B0}"/>
              </a:ext>
            </a:extLst>
          </p:cNvPr>
          <p:cNvSpPr txBox="1"/>
          <p:nvPr/>
        </p:nvSpPr>
        <p:spPr>
          <a:xfrm>
            <a:off x="6208358" y="5601791"/>
            <a:ext cx="54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8b</a:t>
            </a:r>
          </a:p>
        </p:txBody>
      </p:sp>
    </p:spTree>
    <p:extLst>
      <p:ext uri="{BB962C8B-B14F-4D97-AF65-F5344CB8AC3E}">
        <p14:creationId xmlns:p14="http://schemas.microsoft.com/office/powerpoint/2010/main" val="3831165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B2E00D5-218D-498D-8554-C8077BC1A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4" b="12134"/>
          <a:stretch/>
        </p:blipFill>
        <p:spPr>
          <a:xfrm>
            <a:off x="232513" y="2349000"/>
            <a:ext cx="5075923" cy="216000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8610C24-FD34-4825-ADCF-19B88D7746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8" b="12042"/>
          <a:stretch/>
        </p:blipFill>
        <p:spPr>
          <a:xfrm>
            <a:off x="225113" y="112732"/>
            <a:ext cx="5112507" cy="216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BA51BB-4FDC-4FC9-837C-678CF69F5B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5" b="12284"/>
          <a:stretch/>
        </p:blipFill>
        <p:spPr>
          <a:xfrm>
            <a:off x="225113" y="4585268"/>
            <a:ext cx="5083323" cy="2160000"/>
          </a:xfrm>
          <a:prstGeom prst="rect">
            <a:avLst/>
          </a:prstGeom>
        </p:spPr>
      </p:pic>
      <p:pic>
        <p:nvPicPr>
          <p:cNvPr id="3" name="Image 2" descr="Une image contenant intérieur, personne, fermer&#10;&#10;Description générée automatiquement">
            <a:extLst>
              <a:ext uri="{FF2B5EF4-FFF2-40B4-BE49-F238E27FC236}">
                <a16:creationId xmlns:a16="http://schemas.microsoft.com/office/drawing/2014/main" id="{E160C0E7-3DBE-4605-B4B7-7572890301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7" b="12126"/>
          <a:stretch/>
        </p:blipFill>
        <p:spPr>
          <a:xfrm>
            <a:off x="5397071" y="3162424"/>
            <a:ext cx="6703489" cy="28456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615572D-C2BC-4C19-8DB3-A1025EB53B8A}"/>
              </a:ext>
            </a:extLst>
          </p:cNvPr>
          <p:cNvSpPr txBox="1"/>
          <p:nvPr/>
        </p:nvSpPr>
        <p:spPr>
          <a:xfrm>
            <a:off x="5974080" y="1375938"/>
            <a:ext cx="6575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2F1395"/>
                </a:solidFill>
                <a:latin typeface="Avenir Next LT Pro" panose="020B0504020202020204" pitchFamily="34" charset="0"/>
              </a:rPr>
              <a:t>Entre clip et comédie musicale</a:t>
            </a:r>
          </a:p>
        </p:txBody>
      </p:sp>
    </p:spTree>
    <p:extLst>
      <p:ext uri="{BB962C8B-B14F-4D97-AF65-F5344CB8AC3E}">
        <p14:creationId xmlns:p14="http://schemas.microsoft.com/office/powerpoint/2010/main" val="672071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0D0624-AA95-4158-9BBE-6A1ED1D2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170" y="589861"/>
            <a:ext cx="4236720" cy="1325563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592555"/>
                </a:solidFill>
                <a:latin typeface="Avenir Next LT Pro" panose="020B0504020202020204" pitchFamily="34" charset="0"/>
              </a:rPr>
              <a:t>THE FITS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37B3F3-1E3F-409E-928F-A58E1C4C4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73" y="2640746"/>
            <a:ext cx="7689368" cy="4520883"/>
          </a:xfrm>
        </p:spPr>
        <p:txBody>
          <a:bodyPr>
            <a:normAutofit/>
          </a:bodyPr>
          <a:lstStyle/>
          <a:p>
            <a:pPr marL="857250" indent="-857250">
              <a:buFont typeface="+mj-lt"/>
              <a:buAutoNum type="romanUcPeriod"/>
            </a:pPr>
            <a:r>
              <a:rPr lang="fr-FR" sz="3600" dirty="0">
                <a:solidFill>
                  <a:srgbClr val="592555"/>
                </a:solidFill>
                <a:latin typeface="Avenir Next LT Pro" panose="020B0504020202020204" pitchFamily="34" charset="0"/>
              </a:rPr>
              <a:t>The </a:t>
            </a:r>
            <a:r>
              <a:rPr lang="fr-FR" sz="3600" dirty="0" err="1">
                <a:solidFill>
                  <a:srgbClr val="592555"/>
                </a:solidFill>
                <a:latin typeface="Avenir Next LT Pro" panose="020B0504020202020204" pitchFamily="34" charset="0"/>
              </a:rPr>
              <a:t>fits</a:t>
            </a:r>
            <a:r>
              <a:rPr lang="fr-FR" sz="3600" dirty="0">
                <a:solidFill>
                  <a:srgbClr val="592555"/>
                </a:solidFill>
                <a:latin typeface="Avenir Next LT Pro" panose="020B0504020202020204" pitchFamily="34" charset="0"/>
              </a:rPr>
              <a:t> : les crises</a:t>
            </a:r>
          </a:p>
          <a:p>
            <a:pPr marL="857250" indent="-857250">
              <a:buFont typeface="+mj-lt"/>
              <a:buAutoNum type="romanUcPeriod"/>
            </a:pPr>
            <a:endParaRPr lang="fr-FR" sz="3600" dirty="0">
              <a:solidFill>
                <a:srgbClr val="592555"/>
              </a:solidFill>
              <a:latin typeface="Avenir Next LT Pro" panose="020B0504020202020204" pitchFamily="34" charset="0"/>
            </a:endParaRPr>
          </a:p>
          <a:p>
            <a:pPr marL="857250" indent="-857250">
              <a:buFont typeface="+mj-lt"/>
              <a:buAutoNum type="romanUcPeriod"/>
            </a:pPr>
            <a:r>
              <a:rPr lang="fr-FR" sz="3600" dirty="0">
                <a:solidFill>
                  <a:srgbClr val="592555"/>
                </a:solidFill>
                <a:latin typeface="Avenir Next LT Pro" panose="020B0504020202020204" pitchFamily="34" charset="0"/>
              </a:rPr>
              <a:t>To fit in : trouver sa place</a:t>
            </a:r>
          </a:p>
          <a:p>
            <a:pPr marL="857250" indent="-857250">
              <a:buFont typeface="+mj-lt"/>
              <a:buAutoNum type="romanUcPeriod"/>
            </a:pPr>
            <a:endParaRPr lang="fr-FR" sz="3600" dirty="0">
              <a:solidFill>
                <a:srgbClr val="592555"/>
              </a:solidFill>
              <a:latin typeface="Avenir Next LT Pro" panose="020B0504020202020204" pitchFamily="34" charset="0"/>
            </a:endParaRPr>
          </a:p>
          <a:p>
            <a:pPr marL="857250" indent="-857250">
              <a:buFont typeface="+mj-lt"/>
              <a:buAutoNum type="romanUcPeriod"/>
            </a:pPr>
            <a:r>
              <a:rPr lang="fr-FR" sz="3600" dirty="0">
                <a:solidFill>
                  <a:srgbClr val="592555"/>
                </a:solidFill>
                <a:latin typeface="Avenir Next LT Pro" panose="020B0504020202020204" pitchFamily="34" charset="0"/>
              </a:rPr>
              <a:t>To </a:t>
            </a:r>
            <a:r>
              <a:rPr lang="fr-FR" sz="3600" dirty="0" err="1">
                <a:solidFill>
                  <a:srgbClr val="592555"/>
                </a:solidFill>
                <a:latin typeface="Avenir Next LT Pro" panose="020B0504020202020204" pitchFamily="34" charset="0"/>
              </a:rPr>
              <a:t>be</a:t>
            </a:r>
            <a:r>
              <a:rPr lang="fr-FR" sz="3600" dirty="0">
                <a:solidFill>
                  <a:srgbClr val="592555"/>
                </a:solidFill>
                <a:latin typeface="Avenir Next LT Pro" panose="020B0504020202020204" pitchFamily="34" charset="0"/>
              </a:rPr>
              <a:t> fit : le corps en question</a:t>
            </a:r>
          </a:p>
          <a:p>
            <a:pPr marL="0" indent="0">
              <a:buNone/>
            </a:pPr>
            <a:endParaRPr lang="fr-FR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85A6DCE-3D39-432B-900F-D2045001C4D9}"/>
              </a:ext>
            </a:extLst>
          </p:cNvPr>
          <p:cNvSpPr>
            <a:spLocks noChangeAspect="1"/>
          </p:cNvSpPr>
          <p:nvPr/>
        </p:nvSpPr>
        <p:spPr>
          <a:xfrm>
            <a:off x="6716111" y="189186"/>
            <a:ext cx="5108027" cy="490312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592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130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C320415-0D5D-480B-99B3-CFAA3B04B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77" y="3086013"/>
            <a:ext cx="5508221" cy="3096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532DE8-CDC5-47E0-958F-97A92BE8E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31" y="3104514"/>
            <a:ext cx="5715692" cy="3096000"/>
          </a:xfrm>
          <a:prstGeom prst="rect">
            <a:avLst/>
          </a:prstGeom>
        </p:spPr>
      </p:pic>
      <p:pic>
        <p:nvPicPr>
          <p:cNvPr id="9" name="Image 8" descr="Une image contenant texte, personne, sport, intérieur&#10;&#10;Description générée automatiquement">
            <a:extLst>
              <a:ext uri="{FF2B5EF4-FFF2-40B4-BE49-F238E27FC236}">
                <a16:creationId xmlns:a16="http://schemas.microsoft.com/office/drawing/2014/main" id="{8896527C-F943-47F5-9199-BBB4F71BE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b="12181"/>
          <a:stretch/>
        </p:blipFill>
        <p:spPr>
          <a:xfrm>
            <a:off x="5726272" y="120399"/>
            <a:ext cx="6190043" cy="263366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5AEE872-9E54-46A2-9180-3A14B2BB2445}"/>
              </a:ext>
            </a:extLst>
          </p:cNvPr>
          <p:cNvSpPr txBox="1"/>
          <p:nvPr/>
        </p:nvSpPr>
        <p:spPr>
          <a:xfrm>
            <a:off x="299969" y="6287787"/>
            <a:ext cx="521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2F1395"/>
                </a:solidFill>
                <a:latin typeface="Avenir Next LT Pro" panose="020B0504020202020204" pitchFamily="34" charset="0"/>
              </a:rPr>
              <a:t>Lale</a:t>
            </a:r>
            <a:r>
              <a:rPr lang="fr-FR" dirty="0">
                <a:solidFill>
                  <a:srgbClr val="2F1395"/>
                </a:solidFill>
                <a:latin typeface="Avenir Next LT Pro" panose="020B0504020202020204" pitchFamily="34" charset="0"/>
              </a:rPr>
              <a:t>, dans </a:t>
            </a:r>
            <a:r>
              <a:rPr lang="fr-FR" i="1" dirty="0">
                <a:solidFill>
                  <a:srgbClr val="2F1395"/>
                </a:solidFill>
                <a:latin typeface="Avenir Next LT Pro" panose="020B0504020202020204" pitchFamily="34" charset="0"/>
              </a:rPr>
              <a:t>Mustang</a:t>
            </a:r>
            <a:r>
              <a:rPr lang="fr-FR" dirty="0">
                <a:solidFill>
                  <a:srgbClr val="2F1395"/>
                </a:solidFill>
                <a:latin typeface="Avenir Next LT Pro" panose="020B0504020202020204" pitchFamily="34" charset="0"/>
              </a:rPr>
              <a:t> de Deniz </a:t>
            </a:r>
            <a:r>
              <a:rPr lang="fr-FR" dirty="0" err="1">
                <a:solidFill>
                  <a:srgbClr val="2F1395"/>
                </a:solidFill>
                <a:latin typeface="Avenir Next LT Pro" panose="020B0504020202020204" pitchFamily="34" charset="0"/>
              </a:rPr>
              <a:t>Gumze</a:t>
            </a:r>
            <a:r>
              <a:rPr lang="fr-FR" dirty="0">
                <a:solidFill>
                  <a:srgbClr val="2F1395"/>
                </a:solidFill>
                <a:latin typeface="Avenir Next LT Pro" panose="020B0504020202020204" pitchFamily="34" charset="0"/>
              </a:rPr>
              <a:t> </a:t>
            </a:r>
            <a:r>
              <a:rPr lang="fr-FR" dirty="0" err="1">
                <a:solidFill>
                  <a:srgbClr val="2F1395"/>
                </a:solidFill>
                <a:latin typeface="Avenir Next LT Pro" panose="020B0504020202020204" pitchFamily="34" charset="0"/>
              </a:rPr>
              <a:t>Ergüven</a:t>
            </a:r>
            <a:endParaRPr lang="fr-FR" dirty="0">
              <a:solidFill>
                <a:srgbClr val="2F1395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6F8FB7D-617A-4A52-A62D-4EA9174226A7}"/>
              </a:ext>
            </a:extLst>
          </p:cNvPr>
          <p:cNvSpPr txBox="1"/>
          <p:nvPr/>
        </p:nvSpPr>
        <p:spPr>
          <a:xfrm>
            <a:off x="6402367" y="6368269"/>
            <a:ext cx="551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F1395"/>
                </a:solidFill>
                <a:latin typeface="Avenir Next LT Pro" panose="020B0504020202020204" pitchFamily="34" charset="0"/>
              </a:rPr>
              <a:t>Laure / Michaël, dans </a:t>
            </a:r>
            <a:r>
              <a:rPr lang="fr-FR" i="1" dirty="0" err="1">
                <a:solidFill>
                  <a:srgbClr val="2F1395"/>
                </a:solidFill>
                <a:latin typeface="Avenir Next LT Pro" panose="020B0504020202020204" pitchFamily="34" charset="0"/>
              </a:rPr>
              <a:t>Tomboy</a:t>
            </a:r>
            <a:r>
              <a:rPr lang="fr-FR" dirty="0">
                <a:solidFill>
                  <a:srgbClr val="2F1395"/>
                </a:solidFill>
                <a:latin typeface="Avenir Next LT Pro" panose="020B0504020202020204" pitchFamily="34" charset="0"/>
              </a:rPr>
              <a:t> de Céline </a:t>
            </a:r>
            <a:r>
              <a:rPr lang="fr-FR" dirty="0" err="1">
                <a:solidFill>
                  <a:srgbClr val="2F1395"/>
                </a:solidFill>
                <a:latin typeface="Avenir Next LT Pro" panose="020B0504020202020204" pitchFamily="34" charset="0"/>
              </a:rPr>
              <a:t>Sciamma</a:t>
            </a:r>
            <a:endParaRPr lang="fr-FR" dirty="0">
              <a:solidFill>
                <a:srgbClr val="2F1395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95962F0-D33F-48A9-B1E3-593443623304}"/>
              </a:ext>
            </a:extLst>
          </p:cNvPr>
          <p:cNvSpPr txBox="1"/>
          <p:nvPr/>
        </p:nvSpPr>
        <p:spPr>
          <a:xfrm>
            <a:off x="411080" y="806864"/>
            <a:ext cx="4963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2F1395"/>
                </a:solidFill>
                <a:latin typeface="Avenir Next LT Pro" panose="020B0504020202020204" pitchFamily="34" charset="0"/>
              </a:rPr>
              <a:t>Les personnages préadolescents</a:t>
            </a:r>
          </a:p>
        </p:txBody>
      </p:sp>
    </p:spTree>
    <p:extLst>
      <p:ext uri="{BB962C8B-B14F-4D97-AF65-F5344CB8AC3E}">
        <p14:creationId xmlns:p14="http://schemas.microsoft.com/office/powerpoint/2010/main" val="2914158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intérieur, femme, fille&#10;&#10;Description générée automatiquement">
            <a:extLst>
              <a:ext uri="{FF2B5EF4-FFF2-40B4-BE49-F238E27FC236}">
                <a16:creationId xmlns:a16="http://schemas.microsoft.com/office/drawing/2014/main" id="{9855993E-AB46-4A5F-939B-6A1F5EB16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1" b="12303"/>
          <a:stretch/>
        </p:blipFill>
        <p:spPr>
          <a:xfrm>
            <a:off x="195757" y="141516"/>
            <a:ext cx="7557365" cy="3211469"/>
          </a:xfrm>
          <a:effectLst/>
        </p:spPr>
      </p:pic>
      <p:pic>
        <p:nvPicPr>
          <p:cNvPr id="7" name="Image 6" descr="Une image contenant personne, intérieur, femme, regardant&#10;&#10;Description générée automatiquement">
            <a:extLst>
              <a:ext uri="{FF2B5EF4-FFF2-40B4-BE49-F238E27FC236}">
                <a16:creationId xmlns:a16="http://schemas.microsoft.com/office/drawing/2014/main" id="{B344C12A-7F61-43B9-B981-3FF10A2F06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4" b="18173"/>
          <a:stretch/>
        </p:blipFill>
        <p:spPr>
          <a:xfrm>
            <a:off x="4302243" y="3512484"/>
            <a:ext cx="7557365" cy="3204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5835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intérieur, regardant, avant&#10;&#10;Description générée automatiquement">
            <a:extLst>
              <a:ext uri="{FF2B5EF4-FFF2-40B4-BE49-F238E27FC236}">
                <a16:creationId xmlns:a16="http://schemas.microsoft.com/office/drawing/2014/main" id="{F0D42DA4-DE61-4119-AB4F-6A7E1855E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0" b="18393"/>
          <a:stretch/>
        </p:blipFill>
        <p:spPr>
          <a:xfrm>
            <a:off x="6194495" y="4139690"/>
            <a:ext cx="5844020" cy="2484000"/>
          </a:xfrm>
          <a:effectLst/>
        </p:spPr>
      </p:pic>
      <p:pic>
        <p:nvPicPr>
          <p:cNvPr id="7" name="Image 6" descr="Une image contenant intérieur, pièce, homme, femme&#10;&#10;Description générée automatiquement">
            <a:extLst>
              <a:ext uri="{FF2B5EF4-FFF2-40B4-BE49-F238E27FC236}">
                <a16:creationId xmlns:a16="http://schemas.microsoft.com/office/drawing/2014/main" id="{3FDFD169-E775-4D19-8736-1C74C25BE5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18418"/>
          <a:stretch/>
        </p:blipFill>
        <p:spPr>
          <a:xfrm>
            <a:off x="1923802" y="244771"/>
            <a:ext cx="8519235" cy="3600000"/>
          </a:xfrm>
          <a:prstGeom prst="rect">
            <a:avLst/>
          </a:prstGeom>
          <a:effectLst/>
        </p:spPr>
      </p:pic>
      <p:pic>
        <p:nvPicPr>
          <p:cNvPr id="9" name="Image 8" descr="Une image contenant personne, intérieur, fille, homme&#10;&#10;Description générée automatiquement">
            <a:extLst>
              <a:ext uri="{FF2B5EF4-FFF2-40B4-BE49-F238E27FC236}">
                <a16:creationId xmlns:a16="http://schemas.microsoft.com/office/drawing/2014/main" id="{57186FA0-EBA1-47E2-9F85-44FF6FE65D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2" b="17318"/>
          <a:stretch/>
        </p:blipFill>
        <p:spPr>
          <a:xfrm>
            <a:off x="178961" y="4129228"/>
            <a:ext cx="5796478" cy="2484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01132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intérieur, homme, avant&#10;&#10;Description générée automatiquement">
            <a:extLst>
              <a:ext uri="{FF2B5EF4-FFF2-40B4-BE49-F238E27FC236}">
                <a16:creationId xmlns:a16="http://schemas.microsoft.com/office/drawing/2014/main" id="{DB675B12-B1AA-438D-8839-68199CEE0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2" b="17972"/>
          <a:stretch/>
        </p:blipFill>
        <p:spPr>
          <a:xfrm>
            <a:off x="706006" y="1686559"/>
            <a:ext cx="10800000" cy="4606320"/>
          </a:xfrm>
          <a:effectLst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25F7100-DDFF-4673-9C6B-9623B5089504}"/>
              </a:ext>
            </a:extLst>
          </p:cNvPr>
          <p:cNvSpPr txBox="1"/>
          <p:nvPr/>
        </p:nvSpPr>
        <p:spPr>
          <a:xfrm>
            <a:off x="1320800" y="270512"/>
            <a:ext cx="955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i="1" dirty="0">
                <a:solidFill>
                  <a:srgbClr val="2F1395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« </a:t>
            </a:r>
            <a:r>
              <a:rPr lang="fr-FR" sz="4000" i="1" dirty="0" err="1">
                <a:solidFill>
                  <a:srgbClr val="2F1395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You’re</a:t>
            </a:r>
            <a:r>
              <a:rPr lang="fr-FR" sz="4000" i="1" dirty="0">
                <a:solidFill>
                  <a:srgbClr val="2F1395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 </a:t>
            </a:r>
            <a:r>
              <a:rPr lang="fr-FR" sz="4000" i="1" dirty="0" err="1">
                <a:solidFill>
                  <a:srgbClr val="2F1395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growing</a:t>
            </a:r>
            <a:r>
              <a:rPr lang="fr-FR" sz="4000" i="1" dirty="0">
                <a:solidFill>
                  <a:srgbClr val="2F1395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 up fast, mini-Legs »</a:t>
            </a:r>
          </a:p>
        </p:txBody>
      </p:sp>
    </p:spTree>
    <p:extLst>
      <p:ext uri="{BB962C8B-B14F-4D97-AF65-F5344CB8AC3E}">
        <p14:creationId xmlns:p14="http://schemas.microsoft.com/office/powerpoint/2010/main" val="3467842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0D0624-AA95-4158-9BBE-6A1ED1D2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30" y="1146312"/>
            <a:ext cx="4236720" cy="13255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592555"/>
                </a:solidFill>
                <a:latin typeface="Avenir Next LT Pro" panose="020B0504020202020204" pitchFamily="34" charset="0"/>
              </a:rPr>
              <a:t>I. The </a:t>
            </a:r>
            <a:r>
              <a:rPr lang="fr-FR" dirty="0" err="1">
                <a:solidFill>
                  <a:srgbClr val="592555"/>
                </a:solidFill>
                <a:latin typeface="Avenir Next LT Pro" panose="020B0504020202020204" pitchFamily="34" charset="0"/>
              </a:rPr>
              <a:t>fits</a:t>
            </a:r>
            <a:r>
              <a:rPr lang="fr-FR" dirty="0">
                <a:solidFill>
                  <a:srgbClr val="592555"/>
                </a:solidFill>
                <a:latin typeface="Avenir Next LT Pro" panose="020B0504020202020204" pitchFamily="34" charset="0"/>
              </a:rPr>
              <a:t> : les crises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37B3F3-1E3F-409E-928F-A58E1C4C4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2" y="3429000"/>
            <a:ext cx="7689368" cy="4520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rgbClr val="592555"/>
                </a:solidFill>
                <a:latin typeface="Avenir Next LT Pro" panose="020B0504020202020204" pitchFamily="34" charset="0"/>
              </a:rPr>
              <a:t>1) L’attente d’une explication rationnelle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>
              <a:solidFill>
                <a:srgbClr val="592555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592555"/>
                </a:solidFill>
                <a:latin typeface="Avenir Next LT Pro" panose="020B0504020202020204" pitchFamily="34" charset="0"/>
              </a:rPr>
              <a:t>2) Du fantastique/ horreur à l’onirisme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>
              <a:solidFill>
                <a:srgbClr val="592555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592555"/>
                </a:solidFill>
                <a:latin typeface="Avenir Next LT Pro" panose="020B0504020202020204" pitchFamily="34" charset="0"/>
              </a:rPr>
              <a:t>3) Un rite de passage dans un film de « </a:t>
            </a:r>
            <a:r>
              <a:rPr lang="fr-FR" sz="2400" dirty="0" err="1">
                <a:solidFill>
                  <a:srgbClr val="592555"/>
                </a:solidFill>
                <a:latin typeface="Avenir Next LT Pro" panose="020B0504020202020204" pitchFamily="34" charset="0"/>
              </a:rPr>
              <a:t>Coming</a:t>
            </a:r>
            <a:r>
              <a:rPr lang="fr-FR" sz="2400" dirty="0">
                <a:solidFill>
                  <a:srgbClr val="592555"/>
                </a:solidFill>
                <a:latin typeface="Avenir Next LT Pro" panose="020B0504020202020204" pitchFamily="34" charset="0"/>
              </a:rPr>
              <a:t> of Age »</a:t>
            </a:r>
          </a:p>
          <a:p>
            <a:pPr marL="0" indent="0">
              <a:buNone/>
            </a:pPr>
            <a:endParaRPr lang="fr-FR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85A6DCE-3D39-432B-900F-D2045001C4D9}"/>
              </a:ext>
            </a:extLst>
          </p:cNvPr>
          <p:cNvSpPr>
            <a:spLocks noChangeAspect="1"/>
          </p:cNvSpPr>
          <p:nvPr/>
        </p:nvSpPr>
        <p:spPr>
          <a:xfrm>
            <a:off x="6716111" y="189186"/>
            <a:ext cx="5108027" cy="490312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592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671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livre, photo, extérieur&#10;&#10;Description générée automatiquement">
            <a:extLst>
              <a:ext uri="{FF2B5EF4-FFF2-40B4-BE49-F238E27FC236}">
                <a16:creationId xmlns:a16="http://schemas.microsoft.com/office/drawing/2014/main" id="{72991BDB-EC83-46C6-ADB5-4E84CF606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1" y="342379"/>
            <a:ext cx="4978400" cy="6345962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816E3D6-742D-4154-A989-57E40AFDC3EB}"/>
              </a:ext>
            </a:extLst>
          </p:cNvPr>
          <p:cNvSpPr txBox="1"/>
          <p:nvPr/>
        </p:nvSpPr>
        <p:spPr>
          <a:xfrm>
            <a:off x="5984240" y="4409440"/>
            <a:ext cx="5732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2F1395"/>
                </a:solidFill>
                <a:latin typeface="Avenir Next LT Pro" panose="020B0504020202020204" pitchFamily="34" charset="0"/>
              </a:rPr>
              <a:t>« Epidémie dansante », de Strasbourg, 1518</a:t>
            </a:r>
          </a:p>
        </p:txBody>
      </p:sp>
    </p:spTree>
    <p:extLst>
      <p:ext uri="{BB962C8B-B14F-4D97-AF65-F5344CB8AC3E}">
        <p14:creationId xmlns:p14="http://schemas.microsoft.com/office/powerpoint/2010/main" val="3031096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BD6C49-5BD0-478A-87F3-E98B9B121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0" y="427666"/>
            <a:ext cx="6223000" cy="2290134"/>
          </a:xfrm>
        </p:spPr>
        <p:txBody>
          <a:bodyPr>
            <a:normAutofit/>
          </a:bodyPr>
          <a:lstStyle/>
          <a:p>
            <a:r>
              <a:rPr lang="fr-FR" sz="3600" i="1" dirty="0">
                <a:solidFill>
                  <a:srgbClr val="2F1395"/>
                </a:solidFill>
                <a:latin typeface="Avenir Next LT Pro" panose="020B0504020202020204" pitchFamily="34" charset="0"/>
              </a:rPr>
              <a:t>Les chaussons rouges</a:t>
            </a:r>
            <a:r>
              <a:rPr lang="fr-FR" sz="3600" dirty="0">
                <a:solidFill>
                  <a:srgbClr val="2F1395"/>
                </a:solidFill>
                <a:latin typeface="Avenir Next LT Pro" panose="020B0504020202020204" pitchFamily="34" charset="0"/>
              </a:rPr>
              <a:t>, Michaël Powell et Emeric </a:t>
            </a:r>
            <a:r>
              <a:rPr lang="fr-FR" sz="3600" dirty="0" err="1">
                <a:solidFill>
                  <a:srgbClr val="2F1395"/>
                </a:solidFill>
                <a:latin typeface="Avenir Next LT Pro" panose="020B0504020202020204" pitchFamily="34" charset="0"/>
              </a:rPr>
              <a:t>Pressburger</a:t>
            </a:r>
            <a:r>
              <a:rPr lang="fr-FR" sz="3600" dirty="0">
                <a:solidFill>
                  <a:srgbClr val="2F1395"/>
                </a:solidFill>
                <a:latin typeface="Avenir Next LT Pro" panose="020B0504020202020204" pitchFamily="34" charset="0"/>
              </a:rPr>
              <a:t>, 1948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C6C573-6B82-49DB-AC42-A1C4C9C13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1" y="427666"/>
            <a:ext cx="3840000" cy="288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217990-EAB2-4150-B214-77A53DF66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1" y="3647468"/>
            <a:ext cx="3840000" cy="28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AC86854-DA79-420C-A333-8EF9E603B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650" y="3629468"/>
            <a:ext cx="3888000" cy="2916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C39E631-8605-4FBF-A8AF-9149D144F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00" y="3647468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61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57F3B30-235E-4A0E-9E83-2C2DD2BD6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9" b="18259"/>
          <a:stretch/>
        </p:blipFill>
        <p:spPr>
          <a:xfrm>
            <a:off x="6171987" y="3771464"/>
            <a:ext cx="5937596" cy="2520000"/>
          </a:xfrm>
          <a:effectLst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007ACA-B9CA-4EC1-A618-0C42A0F214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9" b="18194"/>
          <a:stretch/>
        </p:blipFill>
        <p:spPr>
          <a:xfrm>
            <a:off x="6171987" y="909000"/>
            <a:ext cx="5989848" cy="2520000"/>
          </a:xfrm>
          <a:prstGeom prst="rect">
            <a:avLst/>
          </a:prstGeom>
          <a:effectLst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8EB33BA-DB4F-49B7-ADE5-61C053C229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8" b="19411"/>
          <a:stretch/>
        </p:blipFill>
        <p:spPr>
          <a:xfrm>
            <a:off x="56755" y="3771464"/>
            <a:ext cx="6039245" cy="2520000"/>
          </a:xfrm>
          <a:prstGeom prst="rect">
            <a:avLst/>
          </a:prstGeom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ECA36B-614B-4FCE-968A-7A5F5EFDC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18014"/>
          <a:stretch/>
        </p:blipFill>
        <p:spPr>
          <a:xfrm>
            <a:off x="136866" y="909000"/>
            <a:ext cx="5969886" cy="2520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34224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intérieur, table, pièce, fenêtre&#10;&#10;Description générée automatiquement">
            <a:extLst>
              <a:ext uri="{FF2B5EF4-FFF2-40B4-BE49-F238E27FC236}">
                <a16:creationId xmlns:a16="http://schemas.microsoft.com/office/drawing/2014/main" id="{5AC7E3E5-8969-4676-B1D7-ADF6AD964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3" b="12677"/>
          <a:stretch/>
        </p:blipFill>
        <p:spPr>
          <a:xfrm>
            <a:off x="1791208" y="128942"/>
            <a:ext cx="8989872" cy="3780000"/>
          </a:xfrm>
          <a:effectLst/>
        </p:spPr>
      </p:pic>
      <p:pic>
        <p:nvPicPr>
          <p:cNvPr id="7" name="Image 6" descr="Une image contenant extérieur, route, bus, gens&#10;&#10;Description générée automatiquement">
            <a:extLst>
              <a:ext uri="{FF2B5EF4-FFF2-40B4-BE49-F238E27FC236}">
                <a16:creationId xmlns:a16="http://schemas.microsoft.com/office/drawing/2014/main" id="{E92EA401-DAD4-4A90-856C-241F3FAC2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6" b="12326"/>
          <a:stretch/>
        </p:blipFill>
        <p:spPr>
          <a:xfrm>
            <a:off x="6169507" y="4135121"/>
            <a:ext cx="5971942" cy="2520000"/>
          </a:xfrm>
          <a:prstGeom prst="rect">
            <a:avLst/>
          </a:prstGeom>
          <a:effectLst/>
        </p:spPr>
      </p:pic>
      <p:pic>
        <p:nvPicPr>
          <p:cNvPr id="9" name="Image 8" descr="Une image contenant intérieur, regardant, photo, assis&#10;&#10;Description générée automatiquement">
            <a:extLst>
              <a:ext uri="{FF2B5EF4-FFF2-40B4-BE49-F238E27FC236}">
                <a16:creationId xmlns:a16="http://schemas.microsoft.com/office/drawing/2014/main" id="{9AC53AE8-9DCC-4C00-A0E9-81E0836A0A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 b="12123"/>
          <a:stretch/>
        </p:blipFill>
        <p:spPr>
          <a:xfrm>
            <a:off x="50551" y="4135121"/>
            <a:ext cx="5921392" cy="2520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33211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intérieur, avant, femme&#10;&#10;Description générée automatiquement">
            <a:extLst>
              <a:ext uri="{FF2B5EF4-FFF2-40B4-BE49-F238E27FC236}">
                <a16:creationId xmlns:a16="http://schemas.microsoft.com/office/drawing/2014/main" id="{515BFC1A-0475-4855-907A-7DE93F411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8" b="18044"/>
          <a:stretch/>
        </p:blipFill>
        <p:spPr>
          <a:xfrm>
            <a:off x="656829" y="1334814"/>
            <a:ext cx="10878341" cy="4624552"/>
          </a:xfrm>
          <a:effectLst/>
        </p:spPr>
      </p:pic>
    </p:spTree>
    <p:extLst>
      <p:ext uri="{BB962C8B-B14F-4D97-AF65-F5344CB8AC3E}">
        <p14:creationId xmlns:p14="http://schemas.microsoft.com/office/powerpoint/2010/main" val="3043885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intérieur, homme, debout&#10;&#10;Description générée automatiquement">
            <a:extLst>
              <a:ext uri="{FF2B5EF4-FFF2-40B4-BE49-F238E27FC236}">
                <a16:creationId xmlns:a16="http://schemas.microsoft.com/office/drawing/2014/main" id="{698D9B56-C9D8-4E85-AA72-E89166620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8" b="18044"/>
          <a:stretch/>
        </p:blipFill>
        <p:spPr>
          <a:xfrm>
            <a:off x="554528" y="1554480"/>
            <a:ext cx="11082943" cy="4711531"/>
          </a:xfrm>
          <a:effectLst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B4E93A5-4CAD-4B02-96F0-5136458A8E3B}"/>
              </a:ext>
            </a:extLst>
          </p:cNvPr>
          <p:cNvSpPr txBox="1"/>
          <p:nvPr/>
        </p:nvSpPr>
        <p:spPr>
          <a:xfrm>
            <a:off x="1320800" y="429428"/>
            <a:ext cx="955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i="1" dirty="0">
                <a:solidFill>
                  <a:srgbClr val="2F1395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« You </a:t>
            </a:r>
            <a:r>
              <a:rPr lang="fr-FR" sz="4000" i="1" dirty="0" err="1">
                <a:solidFill>
                  <a:srgbClr val="2F1395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still</a:t>
            </a:r>
            <a:r>
              <a:rPr lang="fr-FR" sz="4000" i="1" dirty="0">
                <a:solidFill>
                  <a:srgbClr val="2F1395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 </a:t>
            </a:r>
            <a:r>
              <a:rPr lang="fr-FR" sz="4000" i="1" dirty="0" err="1">
                <a:solidFill>
                  <a:srgbClr val="2F1395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think</a:t>
            </a:r>
            <a:r>
              <a:rPr lang="fr-FR" sz="4000" i="1" dirty="0">
                <a:solidFill>
                  <a:srgbClr val="2F1395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 </a:t>
            </a:r>
            <a:r>
              <a:rPr lang="fr-FR" sz="4000" i="1" dirty="0" err="1">
                <a:solidFill>
                  <a:srgbClr val="2F1395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it’s</a:t>
            </a:r>
            <a:r>
              <a:rPr lang="fr-FR" sz="4000" i="1" dirty="0">
                <a:solidFill>
                  <a:srgbClr val="2F1395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 </a:t>
            </a:r>
            <a:r>
              <a:rPr lang="fr-FR" sz="4000" i="1" dirty="0" err="1">
                <a:solidFill>
                  <a:srgbClr val="2F1395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that</a:t>
            </a:r>
            <a:r>
              <a:rPr lang="fr-FR" sz="4000" i="1" dirty="0">
                <a:solidFill>
                  <a:srgbClr val="2F1395"/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 ?»</a:t>
            </a:r>
          </a:p>
        </p:txBody>
      </p:sp>
    </p:spTree>
    <p:extLst>
      <p:ext uri="{BB962C8B-B14F-4D97-AF65-F5344CB8AC3E}">
        <p14:creationId xmlns:p14="http://schemas.microsoft.com/office/powerpoint/2010/main" val="36825614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167</Words>
  <Application>Microsoft Office PowerPoint</Application>
  <PresentationFormat>Grand écran</PresentationFormat>
  <Paragraphs>40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Arial</vt:lpstr>
      <vt:lpstr>Avenir Next LT Pro</vt:lpstr>
      <vt:lpstr>Calibri</vt:lpstr>
      <vt:lpstr>Calibri Light</vt:lpstr>
      <vt:lpstr>Verdana</vt:lpstr>
      <vt:lpstr>Wingdings</vt:lpstr>
      <vt:lpstr>Thème Office</vt:lpstr>
      <vt:lpstr>Présentation PowerPoint</vt:lpstr>
      <vt:lpstr>THE FITS</vt:lpstr>
      <vt:lpstr>I. The fits : les crises</vt:lpstr>
      <vt:lpstr>Présentation PowerPoint</vt:lpstr>
      <vt:lpstr>Les chaussons rouges, Michaël Powell et Emeric Pressburger, 1948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Travail symétrie</vt:lpstr>
      <vt:lpstr>L’utilisation du ralenti : extrait n°1 « découverte de la danse »</vt:lpstr>
      <vt:lpstr>Extrait n°2 « La crise de Toni »: le passage à l’onirisme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richoux Lise</dc:creator>
  <cp:lastModifiedBy>richoux Lise</cp:lastModifiedBy>
  <cp:revision>14</cp:revision>
  <dcterms:created xsi:type="dcterms:W3CDTF">2021-01-14T16:18:03Z</dcterms:created>
  <dcterms:modified xsi:type="dcterms:W3CDTF">2021-01-17T17:01:19Z</dcterms:modified>
</cp:coreProperties>
</file>