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438" r:id="rId3"/>
    <p:sldId id="439" r:id="rId4"/>
    <p:sldId id="257" r:id="rId5"/>
    <p:sldId id="441" r:id="rId6"/>
    <p:sldId id="440" r:id="rId7"/>
    <p:sldId id="442" r:id="rId8"/>
    <p:sldId id="261" r:id="rId9"/>
    <p:sldId id="443" r:id="rId10"/>
    <p:sldId id="444" r:id="rId11"/>
    <p:sldId id="263" r:id="rId12"/>
    <p:sldId id="264" r:id="rId13"/>
    <p:sldId id="265" r:id="rId14"/>
    <p:sldId id="452" r:id="rId15"/>
    <p:sldId id="453" r:id="rId16"/>
    <p:sldId id="267" r:id="rId17"/>
    <p:sldId id="268" r:id="rId18"/>
    <p:sldId id="445" r:id="rId19"/>
    <p:sldId id="269" r:id="rId20"/>
    <p:sldId id="270" r:id="rId21"/>
    <p:sldId id="446" r:id="rId22"/>
    <p:sldId id="271" r:id="rId23"/>
    <p:sldId id="448" r:id="rId24"/>
    <p:sldId id="449" r:id="rId25"/>
    <p:sldId id="447" r:id="rId26"/>
    <p:sldId id="272" r:id="rId27"/>
    <p:sldId id="450" r:id="rId28"/>
    <p:sldId id="451" r:id="rId29"/>
    <p:sldId id="454" r:id="rId30"/>
    <p:sldId id="455" r:id="rId31"/>
    <p:sldId id="456" r:id="rId32"/>
    <p:sldId id="457" r:id="rId33"/>
    <p:sldId id="460" r:id="rId34"/>
    <p:sldId id="458" r:id="rId35"/>
    <p:sldId id="462" r:id="rId36"/>
    <p:sldId id="461" r:id="rId37"/>
    <p:sldId id="463" r:id="rId38"/>
    <p:sldId id="459" r:id="rId39"/>
    <p:sldId id="469" r:id="rId40"/>
    <p:sldId id="470" r:id="rId41"/>
    <p:sldId id="465" r:id="rId42"/>
    <p:sldId id="468" r:id="rId4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9AB8"/>
    <a:srgbClr val="FAFF25"/>
    <a:srgbClr val="F70D55"/>
    <a:srgbClr val="4EE917"/>
    <a:srgbClr val="FF05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AA9BB7-85A8-4E24-8DFE-91BF65103C49}" v="80" dt="2021-01-18T23:05:31.9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3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9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F48A11-64D6-4185-BF81-7154A8A4B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7249E57-16FC-448C-946C-60B6CDE75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DF1957-17EF-411A-8133-0B9E9289F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AE202-223F-49DC-AB65-A57C7779EDC2}" type="datetimeFigureOut">
              <a:rPr lang="fr-FR" smtClean="0"/>
              <a:t>19/01/2021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C66BA9-DF9B-449C-867D-6A76933F2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7E5BDA-50CF-457B-89DC-77A3B282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6F62-76DD-4F38-B08B-397AD1D7524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4193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B9FAF2-FD54-46C0-9A65-26D753AEE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0E9298A-F741-4B13-BE3F-C914A1CC8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641873-92EF-4F25-B9BD-7A7F41EF5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AE202-223F-49DC-AB65-A57C7779EDC2}" type="datetimeFigureOut">
              <a:rPr lang="fr-FR" smtClean="0"/>
              <a:t>19/01/2021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9C59C1-B21D-4A1C-BD22-63B4FA492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36302B-044C-45E7-A585-D0C16077E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6F62-76DD-4F38-B08B-397AD1D7524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5425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2B05B12-F896-4E08-9A9C-2378961841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8DAA023-C79B-4D93-97A7-EBCE14F5E9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99E14B-71AD-4E82-ADD3-C680C780C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AE202-223F-49DC-AB65-A57C7779EDC2}" type="datetimeFigureOut">
              <a:rPr lang="fr-FR" smtClean="0"/>
              <a:t>19/01/2021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5D6928-23D1-43C3-A2E7-562BF5C7F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0C43C4-4890-4F89-9EAB-9B74B2A5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6F62-76DD-4F38-B08B-397AD1D7524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5984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80F5F4-9541-4E1F-A7DD-CD6FCC4F7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76FEBD-D185-4EF2-BBBB-0849CA5AD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C0F3BB-BCE8-4E55-BD8E-52E7187B7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AE202-223F-49DC-AB65-A57C7779EDC2}" type="datetimeFigureOut">
              <a:rPr lang="fr-FR" smtClean="0"/>
              <a:t>19/01/2021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98506B-6671-4CBC-90BB-F13CB4335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A26668-E597-4114-BABF-0FFFD2DE2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6F62-76DD-4F38-B08B-397AD1D7524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6608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65055-4226-4016-A6DA-0A8E01D2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B139E7-0520-47C3-B6B8-839E124B7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98E7E1-1EC8-4EAB-9D43-73E34A552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AE202-223F-49DC-AB65-A57C7779EDC2}" type="datetimeFigureOut">
              <a:rPr lang="fr-FR" smtClean="0"/>
              <a:t>19/01/2021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68AEFC-5E46-481C-A232-BDE9BC9DE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B257E9-149F-4C59-9DC4-B26745ACF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6F62-76DD-4F38-B08B-397AD1D7524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4104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9D28D6-5A42-425D-A66E-C611D2C91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A2E3CE-824F-4F20-BC29-BF5D07767C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15DF29E-9899-475D-9303-1F8C19E2C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F012EF5-EDA0-4CE9-8A6C-8D04781E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AE202-223F-49DC-AB65-A57C7779EDC2}" type="datetimeFigureOut">
              <a:rPr lang="fr-FR" smtClean="0"/>
              <a:t>19/01/2021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74200AD-2FD8-4366-AFEB-C5E72D4C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D73EB8-4FED-4C1F-B81A-AD5A79A5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6F62-76DD-4F38-B08B-397AD1D7524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1380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434EFA-3033-4833-8546-1D1E44091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2BCB6E5-3126-4B45-9143-D04C46CBF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E2222CB-FE02-42DB-B145-EB0788CE9D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8D2C4CB-6D31-4B2D-A6C6-EE100BCE8C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36E1D88-750E-4B6B-A5B1-C68F9DC25A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AB797B5-546E-4B5B-94B6-1ADDC6645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AE202-223F-49DC-AB65-A57C7779EDC2}" type="datetimeFigureOut">
              <a:rPr lang="fr-FR" smtClean="0"/>
              <a:t>19/01/2021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CA4FE86-9C92-4BFF-A3A2-C3A23523E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983DEB0-5C86-43DB-9802-C56663F18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6F62-76DD-4F38-B08B-397AD1D7524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0847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676E7B-2562-4D4A-900F-F346B9F4E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1FEE5BC-3A5D-4A19-9E78-DB9BE854A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AE202-223F-49DC-AB65-A57C7779EDC2}" type="datetimeFigureOut">
              <a:rPr lang="fr-FR" smtClean="0"/>
              <a:t>19/01/2021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69C8BDF-BB2C-4440-A30F-F4303D3C0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7405629-E418-47E3-8CD8-3E4E1DEF3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6F62-76DD-4F38-B08B-397AD1D7524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3197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35E7415-EAC5-467D-AC7D-9E19F8233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AE202-223F-49DC-AB65-A57C7779EDC2}" type="datetimeFigureOut">
              <a:rPr lang="fr-FR" smtClean="0"/>
              <a:t>19/01/2021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B791989-693D-437D-A6FE-BC26B2A3C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D016F7A-F5B2-4159-999A-8D2B6681D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6F62-76DD-4F38-B08B-397AD1D7524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9380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4481AE-6E59-47A0-97EB-9B0EDFEA6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D970ED-AC3D-4879-BDD6-D20737844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BB88D49-13A8-4C4C-A24E-89E64394B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7CC678E-B4D8-4389-974C-F600EF323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AE202-223F-49DC-AB65-A57C7779EDC2}" type="datetimeFigureOut">
              <a:rPr lang="fr-FR" smtClean="0"/>
              <a:t>19/01/2021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B1F05A2-FE34-48FD-B977-4943D3030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CDC406-F9A0-474F-B718-A03262AF8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6F62-76DD-4F38-B08B-397AD1D7524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3884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6315DE-8637-443E-B21B-98C783C52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95E26DB-B5E3-4346-9348-903E2233AD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AF78D1-B189-40D8-8BA8-771F993C75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4253E3-3D41-42AE-AAFA-8A171821F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AE202-223F-49DC-AB65-A57C7779EDC2}" type="datetimeFigureOut">
              <a:rPr lang="fr-FR" smtClean="0"/>
              <a:t>19/01/2021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D4045A2-157D-4B70-9C51-271493B90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A757EDC-CF7C-4D3A-B710-6B79F69F9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6F62-76DD-4F38-B08B-397AD1D7524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4093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D50226B-9A03-4686-AC54-5C9B71CFF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5646662-F2C7-4AAF-9B0E-217090060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927EF4-132C-40CD-946E-5ACBF6F91E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AE202-223F-49DC-AB65-A57C7779EDC2}" type="datetimeFigureOut">
              <a:rPr lang="fr-FR" smtClean="0"/>
              <a:t>19/01/2021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CD0BB7-9CD1-4BB9-8A6D-BFE3C5426B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A5C195-32A6-40BB-B408-37FD9776F0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C6F62-76DD-4F38-B08B-397AD1D7524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4227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1DBBF1-3229-4BD9-B3D1-B4CA571E7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843625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BC87C3E-1040-4EE4-9BDB-9537F7A1B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968282"/>
            <a:ext cx="12188824" cy="494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D2B08B6-6CF8-421C-8298-6563E93B1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338" y="1414158"/>
            <a:ext cx="10601325" cy="2042622"/>
          </a:xfrm>
        </p:spPr>
        <p:txBody>
          <a:bodyPr>
            <a:normAutofit/>
          </a:bodyPr>
          <a:lstStyle/>
          <a:p>
            <a:r>
              <a:rPr lang="fr-FR" sz="6600" b="1" i="1" dirty="0">
                <a:solidFill>
                  <a:schemeClr val="accent3">
                    <a:lumMod val="75000"/>
                  </a:schemeClr>
                </a:solidFill>
                <a:latin typeface="Modern No. 20" panose="02070704070505020303" pitchFamily="18" charset="0"/>
              </a:rPr>
              <a:t>LES TEMPS MODERNES</a:t>
            </a:r>
            <a:br>
              <a:rPr lang="fr-FR" sz="6600" b="1" i="1" dirty="0">
                <a:solidFill>
                  <a:schemeClr val="accent3">
                    <a:lumMod val="75000"/>
                  </a:schemeClr>
                </a:solidFill>
                <a:latin typeface="Modern No. 20" panose="02070704070505020303" pitchFamily="18" charset="0"/>
              </a:rPr>
            </a:br>
            <a:r>
              <a:rPr lang="fr-FR" sz="2000" b="1" i="1" dirty="0">
                <a:solidFill>
                  <a:schemeClr val="accent3">
                    <a:lumMod val="75000"/>
                  </a:schemeClr>
                </a:solidFill>
                <a:latin typeface="Modern No. 20" panose="02070704070505020303" pitchFamily="18" charset="0"/>
              </a:rPr>
              <a:t> </a:t>
            </a:r>
            <a:br>
              <a:rPr lang="fr-FR" sz="6600" i="1" dirty="0">
                <a:solidFill>
                  <a:schemeClr val="accent3">
                    <a:lumMod val="75000"/>
                  </a:schemeClr>
                </a:solidFill>
                <a:latin typeface="Modern No. 20" panose="02070704070505020303" pitchFamily="18" charset="0"/>
              </a:rPr>
            </a:br>
            <a:r>
              <a:rPr lang="fr-FR" sz="4800" i="1" dirty="0">
                <a:solidFill>
                  <a:schemeClr val="accent3">
                    <a:lumMod val="75000"/>
                  </a:schemeClr>
                </a:solidFill>
                <a:latin typeface="Modern No. 20" panose="02070704070505020303" pitchFamily="18" charset="0"/>
              </a:rPr>
              <a:t>- </a:t>
            </a:r>
            <a:r>
              <a:rPr lang="fr-FR" sz="4800" dirty="0">
                <a:solidFill>
                  <a:schemeClr val="accent3">
                    <a:lumMod val="75000"/>
                  </a:schemeClr>
                </a:solidFill>
                <a:latin typeface="Modern No. 20" panose="02070704070505020303" pitchFamily="18" charset="0"/>
              </a:rPr>
              <a:t>Charlie Chaplin (1936)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EAFC2F2-9AEC-47E7-9C7A-79C78A661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338" y="4012977"/>
            <a:ext cx="10601325" cy="2042620"/>
          </a:xfrm>
        </p:spPr>
        <p:txBody>
          <a:bodyPr>
            <a:noAutofit/>
          </a:bodyPr>
          <a:lstStyle/>
          <a:p>
            <a:r>
              <a:rPr lang="fr-FR" sz="3200" dirty="0">
                <a:latin typeface="Modern No. 20" panose="02070704070505020303" pitchFamily="18" charset="0"/>
              </a:rPr>
              <a:t>LE TRAVAIL</a:t>
            </a:r>
          </a:p>
          <a:p>
            <a:r>
              <a:rPr lang="fr-FR" sz="3200" dirty="0">
                <a:latin typeface="Modern No. 20" panose="02070704070505020303" pitchFamily="18" charset="0"/>
              </a:rPr>
              <a:t>ou</a:t>
            </a:r>
          </a:p>
          <a:p>
            <a:r>
              <a:rPr lang="fr-FR" sz="3200" dirty="0">
                <a:latin typeface="Modern No. 20" panose="02070704070505020303" pitchFamily="18" charset="0"/>
              </a:rPr>
              <a:t>« L’histoire de l’industrie »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CDBECE-872A-4C73-9DC1-BB4E805E2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3894594"/>
            <a:ext cx="27432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CD5A0B-CDD7-427C-AA42-2EECFDFA1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028863"/>
            <a:ext cx="1218882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559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moniteur, équipement électronique, afficher, intérieur&#10;&#10;Description générée automatiquement">
            <a:extLst>
              <a:ext uri="{FF2B5EF4-FFF2-40B4-BE49-F238E27FC236}">
                <a16:creationId xmlns:a16="http://schemas.microsoft.com/office/drawing/2014/main" id="{5B72C6C8-77E7-4C7D-AEF3-2D2E308A4E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3" t="12084" r="25461" b="21833"/>
          <a:stretch/>
        </p:blipFill>
        <p:spPr>
          <a:xfrm>
            <a:off x="444804" y="1416441"/>
            <a:ext cx="5375156" cy="4025117"/>
          </a:xfrm>
          <a:prstGeom prst="rect">
            <a:avLst/>
          </a:prstGeom>
        </p:spPr>
      </p:pic>
      <p:pic>
        <p:nvPicPr>
          <p:cNvPr id="9" name="Image 8" descr="Une image contenant moniteur, équipement électronique, intérieur, ordinateur&#10;&#10;Description générée automatiquement">
            <a:extLst>
              <a:ext uri="{FF2B5EF4-FFF2-40B4-BE49-F238E27FC236}">
                <a16:creationId xmlns:a16="http://schemas.microsoft.com/office/drawing/2014/main" id="{DA6CF516-E0B7-43B2-9F93-A9ABDC8C4A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3" t="12494" r="25807" b="21422"/>
          <a:stretch/>
        </p:blipFill>
        <p:spPr>
          <a:xfrm>
            <a:off x="6409541" y="1416441"/>
            <a:ext cx="5337655" cy="402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98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moniteur, équipement électronique, intérieur, ordinateur&#10;&#10;Description générée automatiquement">
            <a:extLst>
              <a:ext uri="{FF2B5EF4-FFF2-40B4-BE49-F238E27FC236}">
                <a16:creationId xmlns:a16="http://schemas.microsoft.com/office/drawing/2014/main" id="{B1208905-B259-4B5E-B527-0ED63B1C8C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4" t="12494" r="25923" b="22243"/>
          <a:stretch/>
        </p:blipFill>
        <p:spPr>
          <a:xfrm>
            <a:off x="6419623" y="1443611"/>
            <a:ext cx="5294370" cy="3970778"/>
          </a:xfrm>
          <a:prstGeom prst="rect">
            <a:avLst/>
          </a:prstGeom>
        </p:spPr>
      </p:pic>
      <p:pic>
        <p:nvPicPr>
          <p:cNvPr id="7" name="Image 6" descr="Une image contenant moniteur, équipement électronique, intérieur, afficher&#10;&#10;Description générée automatiquement">
            <a:extLst>
              <a:ext uri="{FF2B5EF4-FFF2-40B4-BE49-F238E27FC236}">
                <a16:creationId xmlns:a16="http://schemas.microsoft.com/office/drawing/2014/main" id="{FB17B193-54C1-4080-81BD-F73AD80260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8" t="11879" r="25693" b="21422"/>
          <a:stretch/>
        </p:blipFill>
        <p:spPr>
          <a:xfrm>
            <a:off x="472797" y="1443611"/>
            <a:ext cx="5241427" cy="397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22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moniteur, équipement électronique, intérieur, afficher&#10;&#10;Description générée automatiquement">
            <a:extLst>
              <a:ext uri="{FF2B5EF4-FFF2-40B4-BE49-F238E27FC236}">
                <a16:creationId xmlns:a16="http://schemas.microsoft.com/office/drawing/2014/main" id="{92950CE6-5737-4796-BA2A-F469262DE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7" t="12578" r="25762" b="21612"/>
          <a:stretch/>
        </p:blipFill>
        <p:spPr>
          <a:xfrm>
            <a:off x="2815883" y="959801"/>
            <a:ext cx="6560234" cy="4938398"/>
          </a:xfrm>
        </p:spPr>
      </p:pic>
    </p:spTree>
    <p:extLst>
      <p:ext uri="{BB962C8B-B14F-4D97-AF65-F5344CB8AC3E}">
        <p14:creationId xmlns:p14="http://schemas.microsoft.com/office/powerpoint/2010/main" val="2810019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3FB2DB-BB33-4C39-846E-204D1F12D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641" y="5828885"/>
            <a:ext cx="4304714" cy="884516"/>
          </a:xfrm>
        </p:spPr>
        <p:txBody>
          <a:bodyPr>
            <a:normAutofit/>
          </a:bodyPr>
          <a:lstStyle/>
          <a:p>
            <a:r>
              <a:rPr lang="fr-FR" sz="2800" dirty="0">
                <a:latin typeface="Modern No. 20" panose="02070704070505020303" pitchFamily="18" charset="0"/>
              </a:rPr>
              <a:t>            Les aisselles</a:t>
            </a:r>
          </a:p>
        </p:txBody>
      </p:sp>
      <p:pic>
        <p:nvPicPr>
          <p:cNvPr id="5" name="Espace réservé du contenu 4" descr="Une image contenant moniteur, équipement électronique, afficher, écran&#10;&#10;Description générée automatiquement">
            <a:extLst>
              <a:ext uri="{FF2B5EF4-FFF2-40B4-BE49-F238E27FC236}">
                <a16:creationId xmlns:a16="http://schemas.microsoft.com/office/drawing/2014/main" id="{D476E4ED-B0E7-4F48-8E9F-43456A8BB7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5" t="12368" r="25863" b="21410"/>
          <a:stretch/>
        </p:blipFill>
        <p:spPr>
          <a:xfrm>
            <a:off x="3327704" y="1490854"/>
            <a:ext cx="5536589" cy="4197354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B7ECA64-F304-408F-9592-7E689FE2EC77}"/>
              </a:ext>
            </a:extLst>
          </p:cNvPr>
          <p:cNvSpPr txBox="1"/>
          <p:nvPr/>
        </p:nvSpPr>
        <p:spPr>
          <a:xfrm>
            <a:off x="1903827" y="461905"/>
            <a:ext cx="8384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u="sng" dirty="0">
                <a:latin typeface="Modern No. 20" panose="02070704070505020303" pitchFamily="18" charset="0"/>
              </a:rPr>
              <a:t>Charlot déconcentré</a:t>
            </a:r>
          </a:p>
        </p:txBody>
      </p:sp>
    </p:spTree>
    <p:extLst>
      <p:ext uri="{BB962C8B-B14F-4D97-AF65-F5344CB8AC3E}">
        <p14:creationId xmlns:p14="http://schemas.microsoft.com/office/powerpoint/2010/main" val="2869665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3FB2DB-BB33-4C39-846E-204D1F12D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6344" y="5953837"/>
            <a:ext cx="1903827" cy="884516"/>
          </a:xfrm>
        </p:spPr>
        <p:txBody>
          <a:bodyPr>
            <a:normAutofit/>
          </a:bodyPr>
          <a:lstStyle/>
          <a:p>
            <a:r>
              <a:rPr lang="fr-FR" sz="2800" dirty="0">
                <a:latin typeface="Modern No. 20" panose="02070704070505020303" pitchFamily="18" charset="0"/>
              </a:rPr>
              <a:t>La querelle</a:t>
            </a:r>
          </a:p>
        </p:txBody>
      </p:sp>
      <p:pic>
        <p:nvPicPr>
          <p:cNvPr id="7" name="Image 6" descr="Une image contenant moniteur, équipement électronique, intérieur, écran&#10;&#10;Description générée automatiquement">
            <a:extLst>
              <a:ext uri="{FF2B5EF4-FFF2-40B4-BE49-F238E27FC236}">
                <a16:creationId xmlns:a16="http://schemas.microsoft.com/office/drawing/2014/main" id="{1AC8460F-BCE2-4B80-8BC9-B90A4E0728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t="12774" r="26087" b="21619"/>
          <a:stretch/>
        </p:blipFill>
        <p:spPr>
          <a:xfrm>
            <a:off x="3222674" y="1477108"/>
            <a:ext cx="5746651" cy="434321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B7ECA64-F304-408F-9592-7E689FE2EC77}"/>
              </a:ext>
            </a:extLst>
          </p:cNvPr>
          <p:cNvSpPr txBox="1"/>
          <p:nvPr/>
        </p:nvSpPr>
        <p:spPr>
          <a:xfrm>
            <a:off x="1903827" y="461905"/>
            <a:ext cx="8384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u="sng" dirty="0">
                <a:latin typeface="Modern No. 20" panose="02070704070505020303" pitchFamily="18" charset="0"/>
              </a:rPr>
              <a:t>Charlot déconcentré</a:t>
            </a:r>
          </a:p>
        </p:txBody>
      </p:sp>
    </p:spTree>
    <p:extLst>
      <p:ext uri="{BB962C8B-B14F-4D97-AF65-F5344CB8AC3E}">
        <p14:creationId xmlns:p14="http://schemas.microsoft.com/office/powerpoint/2010/main" val="717244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3FB2DB-BB33-4C39-846E-204D1F12D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085" y="5953837"/>
            <a:ext cx="1903827" cy="884516"/>
          </a:xfrm>
        </p:spPr>
        <p:txBody>
          <a:bodyPr>
            <a:normAutofit/>
          </a:bodyPr>
          <a:lstStyle/>
          <a:p>
            <a:r>
              <a:rPr lang="fr-FR" sz="2800" dirty="0">
                <a:latin typeface="Modern No. 20" panose="02070704070505020303" pitchFamily="18" charset="0"/>
              </a:rPr>
              <a:t>La mouche</a:t>
            </a:r>
          </a:p>
        </p:txBody>
      </p:sp>
      <p:pic>
        <p:nvPicPr>
          <p:cNvPr id="9" name="Image 8" descr="Une image contenant moniteur, équipement électronique, afficher, intérieur&#10;&#10;Description générée automatiquement">
            <a:extLst>
              <a:ext uri="{FF2B5EF4-FFF2-40B4-BE49-F238E27FC236}">
                <a16:creationId xmlns:a16="http://schemas.microsoft.com/office/drawing/2014/main" id="{602F65A9-699E-4F33-A54E-9A0EE5E05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9" t="12906" r="25693" b="21421"/>
          <a:stretch/>
        </p:blipFill>
        <p:spPr>
          <a:xfrm>
            <a:off x="3325486" y="1519311"/>
            <a:ext cx="5541023" cy="415250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B7ECA64-F304-408F-9592-7E689FE2EC77}"/>
              </a:ext>
            </a:extLst>
          </p:cNvPr>
          <p:cNvSpPr txBox="1"/>
          <p:nvPr/>
        </p:nvSpPr>
        <p:spPr>
          <a:xfrm>
            <a:off x="1903827" y="461905"/>
            <a:ext cx="8384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u="sng" dirty="0">
                <a:latin typeface="Modern No. 20" panose="02070704070505020303" pitchFamily="18" charset="0"/>
              </a:rPr>
              <a:t>Charlot déconcentré</a:t>
            </a:r>
          </a:p>
        </p:txBody>
      </p:sp>
    </p:spTree>
    <p:extLst>
      <p:ext uri="{BB962C8B-B14F-4D97-AF65-F5344CB8AC3E}">
        <p14:creationId xmlns:p14="http://schemas.microsoft.com/office/powerpoint/2010/main" val="2430579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C044A-CDFA-4D66-A620-AEA835357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Espace réservé du contenu 8" descr="Une image contenant moniteur, équipement électronique, intérieur, afficher&#10;&#10;Description générée automatiquement">
            <a:extLst>
              <a:ext uri="{FF2B5EF4-FFF2-40B4-BE49-F238E27FC236}">
                <a16:creationId xmlns:a16="http://schemas.microsoft.com/office/drawing/2014/main" id="{C7C3BE95-F625-41C4-8B3E-F8A19EA81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2" t="12512" r="25876" b="22146"/>
          <a:stretch/>
        </p:blipFill>
        <p:spPr>
          <a:xfrm>
            <a:off x="323557" y="1690688"/>
            <a:ext cx="5338477" cy="3993238"/>
          </a:xfrm>
        </p:spPr>
      </p:pic>
      <p:pic>
        <p:nvPicPr>
          <p:cNvPr id="11" name="Image 10" descr="Une image contenant moniteur, équipement électronique, intérieur, afficher&#10;&#10;Description générée automatiquement">
            <a:extLst>
              <a:ext uri="{FF2B5EF4-FFF2-40B4-BE49-F238E27FC236}">
                <a16:creationId xmlns:a16="http://schemas.microsoft.com/office/drawing/2014/main" id="{53E07606-ED1B-4299-AF05-1FED0157BF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9" t="12494" r="25923" b="21833"/>
          <a:stretch/>
        </p:blipFill>
        <p:spPr>
          <a:xfrm>
            <a:off x="6564922" y="1690688"/>
            <a:ext cx="5303520" cy="399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89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 descr="Une image contenant texte, moniteur, équipement électronique, intérieur&#10;&#10;Description générée automatiquement">
            <a:extLst>
              <a:ext uri="{FF2B5EF4-FFF2-40B4-BE49-F238E27FC236}">
                <a16:creationId xmlns:a16="http://schemas.microsoft.com/office/drawing/2014/main" id="{2A669DBA-9A0C-480E-8BBB-179347FA0A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8" t="22206" r="25528" b="11434"/>
          <a:stretch/>
        </p:blipFill>
        <p:spPr>
          <a:xfrm>
            <a:off x="8224024" y="1934815"/>
            <a:ext cx="3967976" cy="2983226"/>
          </a:xfrm>
          <a:prstGeom prst="rect">
            <a:avLst/>
          </a:prstGeom>
        </p:spPr>
      </p:pic>
      <p:pic>
        <p:nvPicPr>
          <p:cNvPr id="40" name="Image 39" descr="Une image contenant texte, équipement électronique, moniteur, ordinateur&#10;&#10;Description générée automatiquement">
            <a:extLst>
              <a:ext uri="{FF2B5EF4-FFF2-40B4-BE49-F238E27FC236}">
                <a16:creationId xmlns:a16="http://schemas.microsoft.com/office/drawing/2014/main" id="{0864584B-CE81-4DB7-8014-180AFD5C2B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7" t="22355" r="25669" b="11507"/>
          <a:stretch/>
        </p:blipFill>
        <p:spPr>
          <a:xfrm>
            <a:off x="0" y="1934815"/>
            <a:ext cx="3967976" cy="2987791"/>
          </a:xfrm>
          <a:prstGeom prst="rect">
            <a:avLst/>
          </a:prstGeom>
        </p:spPr>
      </p:pic>
      <p:pic>
        <p:nvPicPr>
          <p:cNvPr id="44" name="Image 43" descr="Une image contenant texte, moniteur, équipement électronique, intérieur&#10;&#10;Description générée automatiquement">
            <a:extLst>
              <a:ext uri="{FF2B5EF4-FFF2-40B4-BE49-F238E27FC236}">
                <a16:creationId xmlns:a16="http://schemas.microsoft.com/office/drawing/2014/main" id="{A1968560-9AC6-47F0-A4D9-249228250C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6" t="22546" r="25781" b="11605"/>
          <a:stretch/>
        </p:blipFill>
        <p:spPr>
          <a:xfrm>
            <a:off x="4111458" y="1929961"/>
            <a:ext cx="3967977" cy="298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25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DB616E-0800-4D55-8EB9-850993DA3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3784"/>
            <a:ext cx="10515600" cy="4530432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  <a:latin typeface="Modern No. 20" panose="02070704070505020303" pitchFamily="18" charset="0"/>
              </a:rPr>
              <a:t>EXTRAIT 7 :</a:t>
            </a:r>
            <a:br>
              <a:rPr lang="fr-FR" dirty="0">
                <a:solidFill>
                  <a:schemeClr val="bg1"/>
                </a:solidFill>
                <a:latin typeface="Modern No. 20" panose="02070704070505020303" pitchFamily="18" charset="0"/>
              </a:rPr>
            </a:br>
            <a:r>
              <a:rPr lang="fr-FR" dirty="0">
                <a:solidFill>
                  <a:schemeClr val="bg1"/>
                </a:solidFill>
                <a:latin typeface="Modern No. 20" panose="02070704070505020303" pitchFamily="18" charset="0"/>
              </a:rPr>
              <a:t>Charlot à l’usine</a:t>
            </a:r>
          </a:p>
        </p:txBody>
      </p:sp>
    </p:spTree>
    <p:extLst>
      <p:ext uri="{BB962C8B-B14F-4D97-AF65-F5344CB8AC3E}">
        <p14:creationId xmlns:p14="http://schemas.microsoft.com/office/powerpoint/2010/main" val="352151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moniteur, équipement électronique, ordinateur, photo&#10;&#10;Description générée automatiquement">
            <a:extLst>
              <a:ext uri="{FF2B5EF4-FFF2-40B4-BE49-F238E27FC236}">
                <a16:creationId xmlns:a16="http://schemas.microsoft.com/office/drawing/2014/main" id="{D705C635-17DD-498D-BD89-3C9BF26CA9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9" t="12494" r="25693" b="21833"/>
          <a:stretch/>
        </p:blipFill>
        <p:spPr>
          <a:xfrm>
            <a:off x="440790" y="1465773"/>
            <a:ext cx="5239361" cy="3926454"/>
          </a:xfrm>
          <a:prstGeom prst="rect">
            <a:avLst/>
          </a:prstGeom>
        </p:spPr>
      </p:pic>
      <p:pic>
        <p:nvPicPr>
          <p:cNvPr id="11" name="Image 10" descr="Une image contenant moniteur, équipement électronique, intérieur, photo&#10;&#10;Description générée automatiquement">
            <a:extLst>
              <a:ext uri="{FF2B5EF4-FFF2-40B4-BE49-F238E27FC236}">
                <a16:creationId xmlns:a16="http://schemas.microsoft.com/office/drawing/2014/main" id="{75BC6C7F-C715-4817-A87B-302267B854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9" t="12494" r="25693" b="22038"/>
          <a:stretch/>
        </p:blipFill>
        <p:spPr>
          <a:xfrm>
            <a:off x="6495424" y="1465773"/>
            <a:ext cx="5255786" cy="392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34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516F4D-878A-4CFD-A1BA-DB735CB32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8496" y="1984443"/>
            <a:ext cx="4726744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latin typeface="Modern No. 20" panose="02070704070505020303" pitchFamily="18" charset="0"/>
              </a:rPr>
              <a:t>Chaplin </a:t>
            </a:r>
            <a:r>
              <a:rPr lang="en-US" sz="6000" dirty="0" err="1">
                <a:latin typeface="Modern No. 20" panose="02070704070505020303" pitchFamily="18" charset="0"/>
              </a:rPr>
              <a:t>réalisateur</a:t>
            </a:r>
            <a:r>
              <a:rPr lang="en-US" sz="6000" dirty="0">
                <a:latin typeface="Modern No. 20" panose="02070704070505020303" pitchFamily="18" charset="0"/>
              </a:rPr>
              <a:t>,</a:t>
            </a:r>
            <a:br>
              <a:rPr lang="en-US" sz="6000" dirty="0">
                <a:latin typeface="Modern No. 20" panose="02070704070505020303" pitchFamily="18" charset="0"/>
              </a:rPr>
            </a:br>
            <a:r>
              <a:rPr lang="en-US" sz="6000" dirty="0">
                <a:latin typeface="Modern No. 20" panose="02070704070505020303" pitchFamily="18" charset="0"/>
              </a:rPr>
              <a:t>Chaplin libre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personne, extérieur, complet, habillé&#10;&#10;Description générée automatiquement">
            <a:extLst>
              <a:ext uri="{FF2B5EF4-FFF2-40B4-BE49-F238E27FC236}">
                <a16:creationId xmlns:a16="http://schemas.microsoft.com/office/drawing/2014/main" id="{C516DD81-062C-4B33-97D3-DE2DE5E16B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79" b="-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E9E5CF1-CFF9-42F9-A8A8-A10D1BA7F247}"/>
              </a:ext>
            </a:extLst>
          </p:cNvPr>
          <p:cNvSpPr txBox="1"/>
          <p:nvPr/>
        </p:nvSpPr>
        <p:spPr>
          <a:xfrm>
            <a:off x="8628062" y="0"/>
            <a:ext cx="3563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i="1" u="sng" dirty="0">
                <a:latin typeface="Modern No. 20" panose="02070704070505020303" pitchFamily="18" charset="0"/>
              </a:rPr>
              <a:t>Le Point Biographique</a:t>
            </a:r>
          </a:p>
        </p:txBody>
      </p:sp>
    </p:spTree>
    <p:extLst>
      <p:ext uri="{BB962C8B-B14F-4D97-AF65-F5344CB8AC3E}">
        <p14:creationId xmlns:p14="http://schemas.microsoft.com/office/powerpoint/2010/main" val="34054460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 descr="Une image contenant moniteur, équipement électronique, afficher, écran&#10;&#10;Description générée automatiquement">
            <a:extLst>
              <a:ext uri="{FF2B5EF4-FFF2-40B4-BE49-F238E27FC236}">
                <a16:creationId xmlns:a16="http://schemas.microsoft.com/office/drawing/2014/main" id="{D121D794-ABD4-4FAC-9970-AACCE2F363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3" t="12494" r="25808" b="21833"/>
          <a:stretch/>
        </p:blipFill>
        <p:spPr>
          <a:xfrm>
            <a:off x="8277638" y="3915075"/>
            <a:ext cx="3359894" cy="2529803"/>
          </a:xfrm>
          <a:prstGeom prst="rect">
            <a:avLst/>
          </a:prstGeom>
        </p:spPr>
      </p:pic>
      <p:pic>
        <p:nvPicPr>
          <p:cNvPr id="25" name="Image 24" descr="Une image contenant moniteur, équipement électronique, afficher, écran&#10;&#10;Description générée automatiquement">
            <a:extLst>
              <a:ext uri="{FF2B5EF4-FFF2-40B4-BE49-F238E27FC236}">
                <a16:creationId xmlns:a16="http://schemas.microsoft.com/office/drawing/2014/main" id="{5C598AB3-831B-4948-BB0D-BB9C9AB53B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4" t="12290" r="25923" b="21627"/>
          <a:stretch/>
        </p:blipFill>
        <p:spPr>
          <a:xfrm>
            <a:off x="4387652" y="3871172"/>
            <a:ext cx="3388981" cy="2573706"/>
          </a:xfrm>
          <a:prstGeom prst="rect">
            <a:avLst/>
          </a:prstGeom>
        </p:spPr>
      </p:pic>
      <p:pic>
        <p:nvPicPr>
          <p:cNvPr id="27" name="Image 26" descr="Une image contenant moniteur, équipement électronique, écran, afficher&#10;&#10;Description générée automatiquement">
            <a:extLst>
              <a:ext uri="{FF2B5EF4-FFF2-40B4-BE49-F238E27FC236}">
                <a16:creationId xmlns:a16="http://schemas.microsoft.com/office/drawing/2014/main" id="{BD919442-7435-4041-A7CA-EFBD93DD60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9" t="12494" r="25807" b="22038"/>
          <a:stretch/>
        </p:blipFill>
        <p:spPr>
          <a:xfrm>
            <a:off x="554468" y="3949655"/>
            <a:ext cx="3332179" cy="2495223"/>
          </a:xfrm>
          <a:prstGeom prst="rect">
            <a:avLst/>
          </a:prstGeom>
        </p:spPr>
      </p:pic>
      <p:pic>
        <p:nvPicPr>
          <p:cNvPr id="29" name="Image 28" descr="Une image contenant moniteur, équipement électronique, afficher, intérieur&#10;&#10;Description générée automatiquement">
            <a:extLst>
              <a:ext uri="{FF2B5EF4-FFF2-40B4-BE49-F238E27FC236}">
                <a16:creationId xmlns:a16="http://schemas.microsoft.com/office/drawing/2014/main" id="{E145B809-1610-4835-AA4F-16C37690BD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9" t="12290" r="25807" b="22037"/>
          <a:stretch/>
        </p:blipFill>
        <p:spPr>
          <a:xfrm>
            <a:off x="8276545" y="770672"/>
            <a:ext cx="3360987" cy="2524685"/>
          </a:xfrm>
          <a:prstGeom prst="rect">
            <a:avLst/>
          </a:prstGeom>
        </p:spPr>
      </p:pic>
      <p:pic>
        <p:nvPicPr>
          <p:cNvPr id="33" name="Image 32" descr="Une image contenant moniteur, équipement électronique, afficher, intérieur&#10;&#10;Description générée automatiquement">
            <a:extLst>
              <a:ext uri="{FF2B5EF4-FFF2-40B4-BE49-F238E27FC236}">
                <a16:creationId xmlns:a16="http://schemas.microsoft.com/office/drawing/2014/main" id="{35163B54-F6E4-4B8B-9CF4-AD20CDA86B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4" t="12494" r="25923" b="22038"/>
          <a:stretch/>
        </p:blipFill>
        <p:spPr>
          <a:xfrm>
            <a:off x="540063" y="766689"/>
            <a:ext cx="3360987" cy="2528668"/>
          </a:xfrm>
          <a:prstGeom prst="rect">
            <a:avLst/>
          </a:prstGeom>
        </p:spPr>
      </p:pic>
      <p:pic>
        <p:nvPicPr>
          <p:cNvPr id="37" name="Image 36" descr="Une image contenant moniteur, équipement électronique, écran, afficher&#10;&#10;Description générée automatiquement">
            <a:extLst>
              <a:ext uri="{FF2B5EF4-FFF2-40B4-BE49-F238E27FC236}">
                <a16:creationId xmlns:a16="http://schemas.microsoft.com/office/drawing/2014/main" id="{5D2EB0D7-C81F-4D7A-9347-6529BD7DFC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9" t="12494" r="25807" b="22243"/>
          <a:stretch/>
        </p:blipFill>
        <p:spPr>
          <a:xfrm>
            <a:off x="4384986" y="765555"/>
            <a:ext cx="3388981" cy="252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53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33AA67-8FCE-4EB9-A600-A5568138F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42"/>
            <a:ext cx="12192000" cy="1071238"/>
          </a:xfrm>
        </p:spPr>
        <p:txBody>
          <a:bodyPr/>
          <a:lstStyle/>
          <a:p>
            <a:r>
              <a:rPr lang="fr-FR" dirty="0">
                <a:solidFill>
                  <a:schemeClr val="bg2"/>
                </a:solidFill>
                <a:latin typeface="Modern No. 20" panose="02070704070505020303" pitchFamily="18" charset="0"/>
              </a:rPr>
              <a:t>        </a:t>
            </a:r>
            <a:r>
              <a:rPr lang="fr-FR" sz="2400" dirty="0">
                <a:latin typeface="Modern No. 20" panose="02070704070505020303" pitchFamily="18" charset="0"/>
              </a:rPr>
              <a:t>Les hommes-machines                     L’homme en transition                      L’humain</a:t>
            </a:r>
          </a:p>
        </p:txBody>
      </p:sp>
      <p:pic>
        <p:nvPicPr>
          <p:cNvPr id="4" name="Espace réservé du contenu 3" descr="Une image contenant moniteur, équipement électronique, intérieur, ordinateur&#10;&#10;Description générée automatiquement">
            <a:extLst>
              <a:ext uri="{FF2B5EF4-FFF2-40B4-BE49-F238E27FC236}">
                <a16:creationId xmlns:a16="http://schemas.microsoft.com/office/drawing/2014/main" id="{78BD537B-C725-4AE0-A9A0-5017144CE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4" t="12494" r="25923" b="22243"/>
          <a:stretch/>
        </p:blipFill>
        <p:spPr>
          <a:xfrm>
            <a:off x="517332" y="1309846"/>
            <a:ext cx="3386055" cy="2539560"/>
          </a:xfrm>
          <a:prstGeom prst="rect">
            <a:avLst/>
          </a:prstGeom>
        </p:spPr>
      </p:pic>
      <p:pic>
        <p:nvPicPr>
          <p:cNvPr id="6" name="Espace réservé du contenu 4" descr="Une image contenant moniteur, équipement électronique, afficher, écran&#10;&#10;Description générée automatiquement">
            <a:extLst>
              <a:ext uri="{FF2B5EF4-FFF2-40B4-BE49-F238E27FC236}">
                <a16:creationId xmlns:a16="http://schemas.microsoft.com/office/drawing/2014/main" id="{32E07136-7E72-40D1-BCB0-933CF1C7BE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5" t="12368" r="25863" b="21410"/>
          <a:stretch/>
        </p:blipFill>
        <p:spPr>
          <a:xfrm>
            <a:off x="6389106" y="4093856"/>
            <a:ext cx="3349848" cy="2539560"/>
          </a:xfrm>
          <a:prstGeom prst="rect">
            <a:avLst/>
          </a:prstGeom>
        </p:spPr>
      </p:pic>
      <p:pic>
        <p:nvPicPr>
          <p:cNvPr id="7" name="Image 6" descr="Une image contenant moniteur, équipement électronique, intérieur, afficher&#10;&#10;Description générée automatiquement">
            <a:extLst>
              <a:ext uri="{FF2B5EF4-FFF2-40B4-BE49-F238E27FC236}">
                <a16:creationId xmlns:a16="http://schemas.microsoft.com/office/drawing/2014/main" id="{45D57A4C-4BE1-4703-8AA3-3AFD7662AE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9" t="12494" r="25923" b="21833"/>
          <a:stretch/>
        </p:blipFill>
        <p:spPr>
          <a:xfrm>
            <a:off x="4409574" y="1325248"/>
            <a:ext cx="3372852" cy="2539560"/>
          </a:xfrm>
          <a:prstGeom prst="rect">
            <a:avLst/>
          </a:prstGeom>
        </p:spPr>
      </p:pic>
      <p:pic>
        <p:nvPicPr>
          <p:cNvPr id="8" name="Image 7" descr="Une image contenant moniteur, équipement électronique, ordinateur, photo&#10;&#10;Description générée automatiquement">
            <a:extLst>
              <a:ext uri="{FF2B5EF4-FFF2-40B4-BE49-F238E27FC236}">
                <a16:creationId xmlns:a16="http://schemas.microsoft.com/office/drawing/2014/main" id="{7579A5A7-1C90-47F7-A062-18DF23EC80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9" t="12494" r="25693" b="21833"/>
          <a:stretch/>
        </p:blipFill>
        <p:spPr>
          <a:xfrm>
            <a:off x="2453046" y="4110336"/>
            <a:ext cx="3388725" cy="2539560"/>
          </a:xfrm>
          <a:prstGeom prst="rect">
            <a:avLst/>
          </a:prstGeom>
        </p:spPr>
      </p:pic>
      <p:pic>
        <p:nvPicPr>
          <p:cNvPr id="9" name="Image 8" descr="Une image contenant moniteur, équipement électronique, afficher, intérieur&#10;&#10;Description générée automatiquement">
            <a:extLst>
              <a:ext uri="{FF2B5EF4-FFF2-40B4-BE49-F238E27FC236}">
                <a16:creationId xmlns:a16="http://schemas.microsoft.com/office/drawing/2014/main" id="{4CC94235-D289-4CA4-88D8-219E542BAF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9" t="11838" r="25693" b="21422"/>
          <a:stretch/>
        </p:blipFill>
        <p:spPr>
          <a:xfrm>
            <a:off x="8288613" y="1309846"/>
            <a:ext cx="3376398" cy="2571443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B5DCCCA9-4F87-4685-80FE-950DFC321295}"/>
              </a:ext>
            </a:extLst>
          </p:cNvPr>
          <p:cNvSpPr/>
          <p:nvPr/>
        </p:nvSpPr>
        <p:spPr>
          <a:xfrm>
            <a:off x="334452" y="210508"/>
            <a:ext cx="664354" cy="70230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D9ABD7A-CC9D-4086-ABD2-036CA0242986}"/>
              </a:ext>
            </a:extLst>
          </p:cNvPr>
          <p:cNvSpPr/>
          <p:nvPr/>
        </p:nvSpPr>
        <p:spPr>
          <a:xfrm>
            <a:off x="9074600" y="227542"/>
            <a:ext cx="664354" cy="702305"/>
          </a:xfrm>
          <a:prstGeom prst="ellipse">
            <a:avLst/>
          </a:prstGeom>
          <a:noFill/>
          <a:ln w="76200">
            <a:solidFill>
              <a:srgbClr val="4EE9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E865E8E-EB1E-4948-A23D-3D948EAF90B3}"/>
              </a:ext>
            </a:extLst>
          </p:cNvPr>
          <p:cNvSpPr/>
          <p:nvPr/>
        </p:nvSpPr>
        <p:spPr>
          <a:xfrm>
            <a:off x="4704526" y="228628"/>
            <a:ext cx="664354" cy="70230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3F6D1E0-D0BA-4231-8E77-86A71D3EEF17}"/>
              </a:ext>
            </a:extLst>
          </p:cNvPr>
          <p:cNvSpPr/>
          <p:nvPr/>
        </p:nvSpPr>
        <p:spPr>
          <a:xfrm>
            <a:off x="1124493" y="1862400"/>
            <a:ext cx="943457" cy="210923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C24702E-1EFE-4F06-8D29-88E0ED68BB1B}"/>
              </a:ext>
            </a:extLst>
          </p:cNvPr>
          <p:cNvSpPr/>
          <p:nvPr/>
        </p:nvSpPr>
        <p:spPr>
          <a:xfrm>
            <a:off x="6315471" y="1542109"/>
            <a:ext cx="943457" cy="23391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42F3CC7-7197-41CC-A279-42A32BACCC40}"/>
              </a:ext>
            </a:extLst>
          </p:cNvPr>
          <p:cNvSpPr/>
          <p:nvPr/>
        </p:nvSpPr>
        <p:spPr>
          <a:xfrm>
            <a:off x="9421603" y="1542109"/>
            <a:ext cx="1776279" cy="1961711"/>
          </a:xfrm>
          <a:prstGeom prst="ellipse">
            <a:avLst/>
          </a:prstGeom>
          <a:noFill/>
          <a:ln w="76200">
            <a:solidFill>
              <a:srgbClr val="4EE9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9AEFE91-EF3D-4AED-826C-D14A02D070C4}"/>
              </a:ext>
            </a:extLst>
          </p:cNvPr>
          <p:cNvSpPr/>
          <p:nvPr/>
        </p:nvSpPr>
        <p:spPr>
          <a:xfrm>
            <a:off x="7258927" y="4110336"/>
            <a:ext cx="1029685" cy="2374870"/>
          </a:xfrm>
          <a:prstGeom prst="ellipse">
            <a:avLst/>
          </a:prstGeom>
          <a:noFill/>
          <a:ln w="76200">
            <a:solidFill>
              <a:srgbClr val="4EE9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5B01497-9685-46E1-B00C-C50E3F7BC04A}"/>
              </a:ext>
            </a:extLst>
          </p:cNvPr>
          <p:cNvSpPr/>
          <p:nvPr/>
        </p:nvSpPr>
        <p:spPr>
          <a:xfrm>
            <a:off x="2710955" y="5548154"/>
            <a:ext cx="1971822" cy="92924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D575639-5954-4941-A4E7-C2446E072A5F}"/>
              </a:ext>
            </a:extLst>
          </p:cNvPr>
          <p:cNvSpPr/>
          <p:nvPr/>
        </p:nvSpPr>
        <p:spPr>
          <a:xfrm>
            <a:off x="5184653" y="1614173"/>
            <a:ext cx="842494" cy="196171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F8A7DE8-6A25-48E1-B1F9-2EE06C4EA502}"/>
              </a:ext>
            </a:extLst>
          </p:cNvPr>
          <p:cNvSpPr/>
          <p:nvPr/>
        </p:nvSpPr>
        <p:spPr>
          <a:xfrm>
            <a:off x="8321105" y="4448796"/>
            <a:ext cx="1029684" cy="2028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5192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équipement électronique, moniteur, afficher, ordinateur&#10;&#10;Description générée automatiquement">
            <a:extLst>
              <a:ext uri="{FF2B5EF4-FFF2-40B4-BE49-F238E27FC236}">
                <a16:creationId xmlns:a16="http://schemas.microsoft.com/office/drawing/2014/main" id="{7FDF2691-C3F8-41C2-B33F-0AEA749C29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4" t="12624" r="25751" b="21735"/>
          <a:stretch/>
        </p:blipFill>
        <p:spPr>
          <a:xfrm>
            <a:off x="2726788" y="904518"/>
            <a:ext cx="6738424" cy="5048963"/>
          </a:xfrm>
        </p:spPr>
      </p:pic>
    </p:spTree>
    <p:extLst>
      <p:ext uri="{BB962C8B-B14F-4D97-AF65-F5344CB8AC3E}">
        <p14:creationId xmlns:p14="http://schemas.microsoft.com/office/powerpoint/2010/main" val="4186016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équipement électronique, moniteur, afficher, ordinateur&#10;&#10;Description générée automatiquement">
            <a:extLst>
              <a:ext uri="{FF2B5EF4-FFF2-40B4-BE49-F238E27FC236}">
                <a16:creationId xmlns:a16="http://schemas.microsoft.com/office/drawing/2014/main" id="{7FDF2691-C3F8-41C2-B33F-0AEA749C29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4" t="12624" r="25751" b="21735"/>
          <a:stretch/>
        </p:blipFill>
        <p:spPr>
          <a:xfrm>
            <a:off x="209119" y="1152573"/>
            <a:ext cx="6076308" cy="4552853"/>
          </a:xfr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AB0848B8-F31C-4EFA-BF62-1BAA8B3A9DF3}"/>
              </a:ext>
            </a:extLst>
          </p:cNvPr>
          <p:cNvSpPr/>
          <p:nvPr/>
        </p:nvSpPr>
        <p:spPr>
          <a:xfrm>
            <a:off x="2410245" y="1689462"/>
            <a:ext cx="1674056" cy="1572065"/>
          </a:xfrm>
          <a:prstGeom prst="ellipse">
            <a:avLst/>
          </a:prstGeom>
          <a:noFill/>
          <a:ln w="76200">
            <a:solidFill>
              <a:srgbClr val="F70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59F1433-8861-4EAC-AD12-EB222A9DF423}"/>
              </a:ext>
            </a:extLst>
          </p:cNvPr>
          <p:cNvSpPr txBox="1"/>
          <p:nvPr/>
        </p:nvSpPr>
        <p:spPr>
          <a:xfrm>
            <a:off x="6909541" y="1659284"/>
            <a:ext cx="52824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u="sng" dirty="0">
                <a:latin typeface="Modern No. 20" panose="02070704070505020303" pitchFamily="18" charset="0"/>
              </a:rPr>
              <a:t>Mouton noir</a:t>
            </a:r>
            <a:r>
              <a:rPr lang="fr-FR" sz="3200" dirty="0">
                <a:latin typeface="Modern No. 20" panose="02070704070505020303" pitchFamily="18" charset="0"/>
              </a:rPr>
              <a:t> :</a:t>
            </a:r>
          </a:p>
          <a:p>
            <a:endParaRPr lang="fr-FR" sz="3200" dirty="0">
              <a:latin typeface="Modern No. 20" panose="02070704070505020303" pitchFamily="18" charset="0"/>
            </a:endParaRPr>
          </a:p>
          <a:p>
            <a:pPr marL="457200" indent="-457200">
              <a:buFontTx/>
              <a:buChar char="-"/>
            </a:pPr>
            <a:r>
              <a:rPr lang="fr-FR" sz="3200" dirty="0">
                <a:latin typeface="Modern No. 20" panose="02070704070505020303" pitchFamily="18" charset="0"/>
              </a:rPr>
              <a:t>Marginal</a:t>
            </a:r>
          </a:p>
          <a:p>
            <a:pPr marL="457200" indent="-457200">
              <a:buFontTx/>
              <a:buChar char="-"/>
            </a:pPr>
            <a:endParaRPr lang="fr-FR" sz="3200" dirty="0">
              <a:latin typeface="Modern No. 20" panose="02070704070505020303" pitchFamily="18" charset="0"/>
            </a:endParaRPr>
          </a:p>
          <a:p>
            <a:pPr marL="457200" indent="-457200">
              <a:buFontTx/>
              <a:buChar char="-"/>
            </a:pPr>
            <a:r>
              <a:rPr lang="fr-FR" sz="3200" dirty="0">
                <a:latin typeface="Modern No. 20" panose="02070704070505020303" pitchFamily="18" charset="0"/>
              </a:rPr>
              <a:t>Personne indésirable, qu’il faut tenir à l’écart</a:t>
            </a:r>
          </a:p>
          <a:p>
            <a:endParaRPr lang="fr-FR" sz="3200" dirty="0">
              <a:latin typeface="Modern No. 20" panose="0207070407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380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équipement électronique, moniteur, afficher, ordinateur&#10;&#10;Description générée automatiquement">
            <a:extLst>
              <a:ext uri="{FF2B5EF4-FFF2-40B4-BE49-F238E27FC236}">
                <a16:creationId xmlns:a16="http://schemas.microsoft.com/office/drawing/2014/main" id="{7FDF2691-C3F8-41C2-B33F-0AEA749C29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4" t="12624" r="25751" b="21735"/>
          <a:stretch/>
        </p:blipFill>
        <p:spPr>
          <a:xfrm>
            <a:off x="431409" y="1363035"/>
            <a:ext cx="5514536" cy="4131929"/>
          </a:xfrm>
        </p:spPr>
      </p:pic>
      <p:pic>
        <p:nvPicPr>
          <p:cNvPr id="6" name="Image 5" descr="Une image contenant texte, équipement électronique, moniteur, intérieur&#10;&#10;Description générée automatiquement">
            <a:extLst>
              <a:ext uri="{FF2B5EF4-FFF2-40B4-BE49-F238E27FC236}">
                <a16:creationId xmlns:a16="http://schemas.microsoft.com/office/drawing/2014/main" id="{9820594F-440E-4033-A925-117D075740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1" t="22405" r="25732" b="11678"/>
          <a:stretch/>
        </p:blipFill>
        <p:spPr>
          <a:xfrm>
            <a:off x="6246057" y="1363035"/>
            <a:ext cx="5514536" cy="414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28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" descr="Une image contenant moniteur, équipement électronique, intérieur, afficher&#10;&#10;Description générée automatiquement">
            <a:extLst>
              <a:ext uri="{FF2B5EF4-FFF2-40B4-BE49-F238E27FC236}">
                <a16:creationId xmlns:a16="http://schemas.microsoft.com/office/drawing/2014/main" id="{9FF0A94F-4FC1-4264-9EC3-9A83CA1D5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7" t="12578" r="25762" b="21612"/>
          <a:stretch/>
        </p:blipFill>
        <p:spPr>
          <a:xfrm>
            <a:off x="6231841" y="340781"/>
            <a:ext cx="3952446" cy="2975313"/>
          </a:xfrm>
        </p:spPr>
      </p:pic>
      <p:pic>
        <p:nvPicPr>
          <p:cNvPr id="6" name="Image 5" descr="Une image contenant moniteur, équipement électronique, intérieur, afficher&#10;&#10;Description générée automatiquement">
            <a:extLst>
              <a:ext uri="{FF2B5EF4-FFF2-40B4-BE49-F238E27FC236}">
                <a16:creationId xmlns:a16="http://schemas.microsoft.com/office/drawing/2014/main" id="{39616C9C-D335-4133-A424-397BAAF154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8" t="11879" r="25693" b="21422"/>
          <a:stretch/>
        </p:blipFill>
        <p:spPr>
          <a:xfrm>
            <a:off x="2011616" y="324772"/>
            <a:ext cx="3948545" cy="2991322"/>
          </a:xfrm>
          <a:prstGeom prst="rect">
            <a:avLst/>
          </a:prstGeom>
        </p:spPr>
      </p:pic>
      <p:pic>
        <p:nvPicPr>
          <p:cNvPr id="8" name="Image 7" descr="Une image contenant texte, moniteur, équipement électronique, ordinateur&#10;&#10;Description générée automatiquement">
            <a:extLst>
              <a:ext uri="{FF2B5EF4-FFF2-40B4-BE49-F238E27FC236}">
                <a16:creationId xmlns:a16="http://schemas.microsoft.com/office/drawing/2014/main" id="{F338F828-B66B-4843-BE31-52C4747246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8" t="22550" r="25808" b="11572"/>
          <a:stretch/>
        </p:blipFill>
        <p:spPr>
          <a:xfrm>
            <a:off x="6231839" y="3574953"/>
            <a:ext cx="3948545" cy="2975313"/>
          </a:xfrm>
          <a:prstGeom prst="rect">
            <a:avLst/>
          </a:prstGeom>
        </p:spPr>
      </p:pic>
      <p:pic>
        <p:nvPicPr>
          <p:cNvPr id="10" name="Image 9" descr="Une image contenant texte, moniteur, équipement électronique, afficher&#10;&#10;Description générée automatiquement">
            <a:extLst>
              <a:ext uri="{FF2B5EF4-FFF2-40B4-BE49-F238E27FC236}">
                <a16:creationId xmlns:a16="http://schemas.microsoft.com/office/drawing/2014/main" id="{AB7D38D6-1E30-4DF9-AC7B-F662586986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2765" r="25781" b="11648"/>
          <a:stretch/>
        </p:blipFill>
        <p:spPr>
          <a:xfrm>
            <a:off x="2011616" y="3574953"/>
            <a:ext cx="3948545" cy="295827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A49FD24-7726-4D0B-A2DE-0D13A6A2463C}"/>
              </a:ext>
            </a:extLst>
          </p:cNvPr>
          <p:cNvSpPr txBox="1"/>
          <p:nvPr/>
        </p:nvSpPr>
        <p:spPr>
          <a:xfrm>
            <a:off x="181603" y="1349716"/>
            <a:ext cx="16278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Modern No. 20" panose="02070704070505020303" pitchFamily="18" charset="0"/>
              </a:rPr>
              <a:t>Le patron surveille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056C891-239F-4709-8F6C-28E8434A4B87}"/>
              </a:ext>
            </a:extLst>
          </p:cNvPr>
          <p:cNvSpPr txBox="1"/>
          <p:nvPr/>
        </p:nvSpPr>
        <p:spPr>
          <a:xfrm>
            <a:off x="10455967" y="1343379"/>
            <a:ext cx="1614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Modern No. 20" panose="02070704070505020303" pitchFamily="18" charset="0"/>
              </a:rPr>
              <a:t>L’ouvrier travaille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A3DA861-2523-4CD2-BE4F-530C8F39BDD5}"/>
              </a:ext>
            </a:extLst>
          </p:cNvPr>
          <p:cNvSpPr txBox="1"/>
          <p:nvPr/>
        </p:nvSpPr>
        <p:spPr>
          <a:xfrm>
            <a:off x="181603" y="4370111"/>
            <a:ext cx="15583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Modern No. 20" panose="02070704070505020303" pitchFamily="18" charset="0"/>
              </a:rPr>
              <a:t>L’homme devient machine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C3D245D-BF35-49D3-B23C-9F366DBBE1A3}"/>
              </a:ext>
            </a:extLst>
          </p:cNvPr>
          <p:cNvSpPr txBox="1"/>
          <p:nvPr/>
        </p:nvSpPr>
        <p:spPr>
          <a:xfrm>
            <a:off x="10369724" y="4585554"/>
            <a:ext cx="1786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Modern No. 20" panose="02070704070505020303" pitchFamily="18" charset="0"/>
              </a:rPr>
              <a:t>L’homme « déconne »</a:t>
            </a:r>
          </a:p>
        </p:txBody>
      </p:sp>
    </p:spTree>
    <p:extLst>
      <p:ext uri="{BB962C8B-B14F-4D97-AF65-F5344CB8AC3E}">
        <p14:creationId xmlns:p14="http://schemas.microsoft.com/office/powerpoint/2010/main" val="2663581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340E1C-ABFD-4F1D-AF01-25CEEDD0D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1831"/>
            <a:ext cx="10515600" cy="3154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3600" dirty="0">
                <a:solidFill>
                  <a:schemeClr val="bg1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 </a:t>
            </a:r>
            <a:r>
              <a:rPr lang="fr-FR" sz="3600" i="1" dirty="0">
                <a:solidFill>
                  <a:schemeClr val="bg1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machinisme à outrance a non seulement réduit le nombre des emplois, mais il joue aussi contre les hommes, les réduisant à son service.</a:t>
            </a:r>
            <a:r>
              <a:rPr lang="fr-FR" sz="3600" dirty="0">
                <a:solidFill>
                  <a:schemeClr val="bg1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» </a:t>
            </a:r>
          </a:p>
          <a:p>
            <a:pPr marL="0" indent="0" algn="just">
              <a:buNone/>
            </a:pPr>
            <a:endParaRPr lang="fr-FR" sz="3600" dirty="0">
              <a:solidFill>
                <a:schemeClr val="bg1"/>
              </a:solidFill>
              <a:effectLst/>
              <a:latin typeface="Modern No. 20" panose="0207070407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fr-FR" sz="3600" dirty="0">
                <a:solidFill>
                  <a:schemeClr val="bg1"/>
                </a:solidFill>
                <a:effectLst/>
                <a:latin typeface="Modern No. 20" panose="0207070407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Charlie Chaplin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5138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50501A-6E0B-470C-9A70-8C6D4A9D0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1064"/>
            <a:ext cx="10515600" cy="2335872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  <a:latin typeface="Modern No. 20" panose="02070704070505020303" pitchFamily="18" charset="0"/>
              </a:rPr>
              <a:t>EXTRAIT 8 :</a:t>
            </a:r>
            <a:br>
              <a:rPr lang="fr-FR" dirty="0">
                <a:solidFill>
                  <a:schemeClr val="bg1"/>
                </a:solidFill>
                <a:latin typeface="Modern No. 20" panose="02070704070505020303" pitchFamily="18" charset="0"/>
              </a:rPr>
            </a:br>
            <a:r>
              <a:rPr lang="fr-FR" dirty="0">
                <a:solidFill>
                  <a:schemeClr val="bg1"/>
                </a:solidFill>
                <a:latin typeface="Modern No. 20" panose="02070704070505020303" pitchFamily="18" charset="0"/>
              </a:rPr>
              <a:t>La machine à manger</a:t>
            </a:r>
          </a:p>
        </p:txBody>
      </p:sp>
    </p:spTree>
    <p:extLst>
      <p:ext uri="{BB962C8B-B14F-4D97-AF65-F5344CB8AC3E}">
        <p14:creationId xmlns:p14="http://schemas.microsoft.com/office/powerpoint/2010/main" val="128843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5957BE-7710-4852-A8DD-0CC56FBCB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" name="Image 16" descr="Une image contenant texte, intérieur, personne&#10;&#10;Description générée automatiquement">
            <a:extLst>
              <a:ext uri="{FF2B5EF4-FFF2-40B4-BE49-F238E27FC236}">
                <a16:creationId xmlns:a16="http://schemas.microsoft.com/office/drawing/2014/main" id="{75DAC88C-7FE5-4DC8-A107-9DB6431AAB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424"/>
          <a:stretch/>
        </p:blipFill>
        <p:spPr>
          <a:xfrm>
            <a:off x="2565008" y="790168"/>
            <a:ext cx="7061983" cy="527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350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5957BE-7710-4852-A8DD-0CC56FBCB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personne, fenêtre, intérieur, table de salle à manger&#10;&#10;Description générée automatiquement">
            <a:extLst>
              <a:ext uri="{FF2B5EF4-FFF2-40B4-BE49-F238E27FC236}">
                <a16:creationId xmlns:a16="http://schemas.microsoft.com/office/drawing/2014/main" id="{80B2729D-78AB-416F-9774-9D710C441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4" r="12436"/>
          <a:stretch/>
        </p:blipFill>
        <p:spPr>
          <a:xfrm>
            <a:off x="2562823" y="789237"/>
            <a:ext cx="7066353" cy="5279525"/>
          </a:xfrm>
        </p:spPr>
      </p:pic>
    </p:spTree>
    <p:extLst>
      <p:ext uri="{BB962C8B-B14F-4D97-AF65-F5344CB8AC3E}">
        <p14:creationId xmlns:p14="http://schemas.microsoft.com/office/powerpoint/2010/main" val="1655738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2B17D4-14BD-4095-9E19-DC098FAD1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67" y="2415808"/>
            <a:ext cx="11020865" cy="2026383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  <a:latin typeface="Modern No. 20" panose="02070704070505020303" pitchFamily="18" charset="0"/>
              </a:rPr>
              <a:t>EXTRAIT 6 :</a:t>
            </a:r>
            <a:br>
              <a:rPr lang="fr-FR" dirty="0">
                <a:solidFill>
                  <a:schemeClr val="bg1"/>
                </a:solidFill>
                <a:latin typeface="Modern No. 20" panose="02070704070505020303" pitchFamily="18" charset="0"/>
              </a:rPr>
            </a:br>
            <a:r>
              <a:rPr lang="fr-FR" dirty="0">
                <a:solidFill>
                  <a:schemeClr val="bg1"/>
                </a:solidFill>
                <a:latin typeface="Modern No. 20" panose="02070704070505020303" pitchFamily="18" charset="0"/>
              </a:rPr>
              <a:t>Premiers plans du film</a:t>
            </a:r>
          </a:p>
        </p:txBody>
      </p:sp>
    </p:spTree>
    <p:extLst>
      <p:ext uri="{BB962C8B-B14F-4D97-AF65-F5344CB8AC3E}">
        <p14:creationId xmlns:p14="http://schemas.microsoft.com/office/powerpoint/2010/main" val="11116449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personne, intérieur, projecteur&#10;&#10;Description générée automatiquement">
            <a:extLst>
              <a:ext uri="{FF2B5EF4-FFF2-40B4-BE49-F238E27FC236}">
                <a16:creationId xmlns:a16="http://schemas.microsoft.com/office/drawing/2014/main" id="{2E007681-D171-4C45-8D02-66FCB82B99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6" r="12538"/>
          <a:stretch/>
        </p:blipFill>
        <p:spPr>
          <a:xfrm>
            <a:off x="6363286" y="3523448"/>
            <a:ext cx="4032740" cy="3018435"/>
          </a:xfrm>
          <a:prstGeom prst="rect">
            <a:avLst/>
          </a:prstGeom>
        </p:spPr>
      </p:pic>
      <p:pic>
        <p:nvPicPr>
          <p:cNvPr id="23" name="Image 22" descr="Une image contenant texte, intérieur, personne, table&#10;&#10;Description générée automatiquement">
            <a:extLst>
              <a:ext uri="{FF2B5EF4-FFF2-40B4-BE49-F238E27FC236}">
                <a16:creationId xmlns:a16="http://schemas.microsoft.com/office/drawing/2014/main" id="{0C1098FE-7303-4522-910C-541A508F2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0" r="12423"/>
          <a:stretch/>
        </p:blipFill>
        <p:spPr>
          <a:xfrm>
            <a:off x="1795974" y="3532693"/>
            <a:ext cx="4032740" cy="3009190"/>
          </a:xfrm>
          <a:prstGeom prst="rect">
            <a:avLst/>
          </a:prstGeom>
        </p:spPr>
      </p:pic>
      <p:pic>
        <p:nvPicPr>
          <p:cNvPr id="41" name="Image 40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8A5580A7-632F-45F1-A992-D89746C672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0" r="12423"/>
          <a:stretch/>
        </p:blipFill>
        <p:spPr>
          <a:xfrm>
            <a:off x="1795974" y="311494"/>
            <a:ext cx="4032740" cy="3009190"/>
          </a:xfrm>
          <a:prstGeom prst="rect">
            <a:avLst/>
          </a:prstGeom>
        </p:spPr>
      </p:pic>
      <p:pic>
        <p:nvPicPr>
          <p:cNvPr id="45" name="Image 44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83A3AF46-FD41-4E55-9613-495F7C310F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r="12287"/>
          <a:stretch/>
        </p:blipFill>
        <p:spPr>
          <a:xfrm>
            <a:off x="6363286" y="316492"/>
            <a:ext cx="4032740" cy="29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9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5957BE-7710-4852-A8DD-0CC56FBCB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1" name="Espace réservé du contenu 20" descr="Une image contenant intérieur, personne, fenêtre&#10;&#10;Description générée automatiquement">
            <a:extLst>
              <a:ext uri="{FF2B5EF4-FFF2-40B4-BE49-F238E27FC236}">
                <a16:creationId xmlns:a16="http://schemas.microsoft.com/office/drawing/2014/main" id="{6BCD4957-B5B8-43B1-98E8-CFCDADF611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r="12436"/>
          <a:stretch/>
        </p:blipFill>
        <p:spPr>
          <a:xfrm>
            <a:off x="2368061" y="643723"/>
            <a:ext cx="7455877" cy="5570553"/>
          </a:xfrm>
        </p:spPr>
      </p:pic>
    </p:spTree>
    <p:extLst>
      <p:ext uri="{BB962C8B-B14F-4D97-AF65-F5344CB8AC3E}">
        <p14:creationId xmlns:p14="http://schemas.microsoft.com/office/powerpoint/2010/main" val="25044919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5957BE-7710-4852-A8DD-0CC56FBCB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7575" y="2789554"/>
            <a:ext cx="3953021" cy="1325563"/>
          </a:xfrm>
        </p:spPr>
        <p:txBody>
          <a:bodyPr>
            <a:normAutofit/>
          </a:bodyPr>
          <a:lstStyle/>
          <a:p>
            <a:pPr algn="ctr"/>
            <a:r>
              <a:rPr lang="fr-FR" sz="2400" dirty="0">
                <a:solidFill>
                  <a:srgbClr val="C00000"/>
                </a:solidFill>
                <a:latin typeface="Modern No. 20" panose="02070704070505020303" pitchFamily="18" charset="0"/>
              </a:rPr>
              <a:t>Le gramophone remplaçant la voix de l’inventeur</a:t>
            </a:r>
          </a:p>
        </p:txBody>
      </p:sp>
      <p:pic>
        <p:nvPicPr>
          <p:cNvPr id="7" name="Image 6" descr="Une image contenant personne, homme&#10;&#10;Description générée automatiquement">
            <a:extLst>
              <a:ext uri="{FF2B5EF4-FFF2-40B4-BE49-F238E27FC236}">
                <a16:creationId xmlns:a16="http://schemas.microsoft.com/office/drawing/2014/main" id="{4CD12925-F707-482C-B4D7-AFF5C509B8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0" r="12316"/>
          <a:stretch/>
        </p:blipFill>
        <p:spPr>
          <a:xfrm>
            <a:off x="838200" y="781594"/>
            <a:ext cx="7118252" cy="5294812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8AE7D551-B5D6-46DC-A812-EFC71B999847}"/>
              </a:ext>
            </a:extLst>
          </p:cNvPr>
          <p:cNvSpPr/>
          <p:nvPr/>
        </p:nvSpPr>
        <p:spPr>
          <a:xfrm>
            <a:off x="3820550" y="3080825"/>
            <a:ext cx="1871003" cy="185693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13261B00-A57D-4E17-B142-3D87BA80A034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5838092" y="3452336"/>
            <a:ext cx="2299483" cy="37407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37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moniteur, équipement électronique, intérieur, ordinateur&#10;&#10;Description générée automatiquement">
            <a:extLst>
              <a:ext uri="{FF2B5EF4-FFF2-40B4-BE49-F238E27FC236}">
                <a16:creationId xmlns:a16="http://schemas.microsoft.com/office/drawing/2014/main" id="{B1208905-B259-4B5E-B527-0ED63B1C8C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4" t="12494" r="25923" b="22243"/>
          <a:stretch/>
        </p:blipFill>
        <p:spPr>
          <a:xfrm>
            <a:off x="483057" y="1443611"/>
            <a:ext cx="5294370" cy="3970778"/>
          </a:xfrm>
          <a:prstGeom prst="rect">
            <a:avLst/>
          </a:prstGeom>
        </p:spPr>
      </p:pic>
      <p:pic>
        <p:nvPicPr>
          <p:cNvPr id="6" name="Image 5" descr="Une image contenant texte, personne, intérieur&#10;&#10;Description générée automatiquement">
            <a:extLst>
              <a:ext uri="{FF2B5EF4-FFF2-40B4-BE49-F238E27FC236}">
                <a16:creationId xmlns:a16="http://schemas.microsoft.com/office/drawing/2014/main" id="{B77DF804-94FE-4D1F-BE9E-E6D660B889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6" r="12308"/>
          <a:stretch/>
        </p:blipFill>
        <p:spPr>
          <a:xfrm>
            <a:off x="6387540" y="1443611"/>
            <a:ext cx="5321403" cy="397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82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5957BE-7710-4852-A8DD-0CC56FBCB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Une image contenant moniteur, équipement électronique, intérieur, ordinateur&#10;&#10;Description générée automatiquement">
            <a:extLst>
              <a:ext uri="{FF2B5EF4-FFF2-40B4-BE49-F238E27FC236}">
                <a16:creationId xmlns:a16="http://schemas.microsoft.com/office/drawing/2014/main" id="{703E5743-A94E-4B6D-B0E3-779D3AA984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4" t="12494" r="25923" b="22243"/>
          <a:stretch/>
        </p:blipFill>
        <p:spPr>
          <a:xfrm>
            <a:off x="212189" y="2155370"/>
            <a:ext cx="3747867" cy="2810922"/>
          </a:xfrm>
          <a:prstGeom prst="rect">
            <a:avLst/>
          </a:prstGeom>
        </p:spPr>
      </p:pic>
      <p:pic>
        <p:nvPicPr>
          <p:cNvPr id="5" name="Image 4" descr="Une image contenant personne, homme&#10;&#10;Description générée automatiquement">
            <a:extLst>
              <a:ext uri="{FF2B5EF4-FFF2-40B4-BE49-F238E27FC236}">
                <a16:creationId xmlns:a16="http://schemas.microsoft.com/office/drawing/2014/main" id="{4B6DE0F3-C06C-4A94-84E6-A54E44EBC6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0" r="12316"/>
          <a:stretch/>
        </p:blipFill>
        <p:spPr>
          <a:xfrm>
            <a:off x="4210360" y="2166786"/>
            <a:ext cx="3771280" cy="2805214"/>
          </a:xfrm>
          <a:prstGeom prst="rect">
            <a:avLst/>
          </a:prstGeom>
        </p:spPr>
      </p:pic>
      <p:pic>
        <p:nvPicPr>
          <p:cNvPr id="7" name="Image 6" descr="Une image contenant texte, personne, assis&#10;&#10;Description générée automatiquement">
            <a:extLst>
              <a:ext uri="{FF2B5EF4-FFF2-40B4-BE49-F238E27FC236}">
                <a16:creationId xmlns:a16="http://schemas.microsoft.com/office/drawing/2014/main" id="{07AFCE57-37F3-4B05-8322-5B37EB202F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r="12423"/>
          <a:stretch/>
        </p:blipFill>
        <p:spPr>
          <a:xfrm>
            <a:off x="8231943" y="2166786"/>
            <a:ext cx="3747868" cy="2805214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4B16B1E1-EC8F-4886-8841-B06F97018FD5}"/>
              </a:ext>
            </a:extLst>
          </p:cNvPr>
          <p:cNvSpPr/>
          <p:nvPr/>
        </p:nvSpPr>
        <p:spPr>
          <a:xfrm>
            <a:off x="1916120" y="2317652"/>
            <a:ext cx="1586735" cy="133994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93E0A04-7984-4B9A-9E68-C07F579A3538}"/>
              </a:ext>
            </a:extLst>
          </p:cNvPr>
          <p:cNvSpPr/>
          <p:nvPr/>
        </p:nvSpPr>
        <p:spPr>
          <a:xfrm>
            <a:off x="10860258" y="2686932"/>
            <a:ext cx="984739" cy="10691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A9817CB-CF14-4D3D-8B03-EDCC86070155}"/>
              </a:ext>
            </a:extLst>
          </p:cNvPr>
          <p:cNvSpPr/>
          <p:nvPr/>
        </p:nvSpPr>
        <p:spPr>
          <a:xfrm>
            <a:off x="5511586" y="3165229"/>
            <a:ext cx="1412064" cy="128953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04861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50501A-6E0B-470C-9A70-8C6D4A9D0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1064"/>
            <a:ext cx="10515600" cy="2335872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  <a:latin typeface="Modern No. 20" panose="02070704070505020303" pitchFamily="18" charset="0"/>
              </a:rPr>
              <a:t>EXTRAIT 9 :</a:t>
            </a:r>
            <a:br>
              <a:rPr lang="fr-FR" dirty="0">
                <a:solidFill>
                  <a:schemeClr val="bg1"/>
                </a:solidFill>
                <a:latin typeface="Modern No. 20" panose="02070704070505020303" pitchFamily="18" charset="0"/>
              </a:rPr>
            </a:br>
            <a:r>
              <a:rPr lang="fr-FR" dirty="0">
                <a:solidFill>
                  <a:schemeClr val="bg1"/>
                </a:solidFill>
                <a:latin typeface="Modern No. 20" panose="02070704070505020303" pitchFamily="18" charset="0"/>
              </a:rPr>
              <a:t>Metropolis</a:t>
            </a:r>
          </a:p>
        </p:txBody>
      </p:sp>
    </p:spTree>
    <p:extLst>
      <p:ext uri="{BB962C8B-B14F-4D97-AF65-F5344CB8AC3E}">
        <p14:creationId xmlns:p14="http://schemas.microsoft.com/office/powerpoint/2010/main" val="29965127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8DA83D84-4E9A-4BFF-9087-06795A1E37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11961"/>
          <a:stretch/>
        </p:blipFill>
        <p:spPr>
          <a:xfrm>
            <a:off x="8393912" y="3774796"/>
            <a:ext cx="3451086" cy="2551720"/>
          </a:xfrm>
          <a:prstGeom prst="rect">
            <a:avLst/>
          </a:prstGeom>
        </p:spPr>
      </p:pic>
      <p:pic>
        <p:nvPicPr>
          <p:cNvPr id="9" name="Image 8" descr="Une image contenant texte, panneau de configuration&#10;&#10;Description générée automatiquement">
            <a:extLst>
              <a:ext uri="{FF2B5EF4-FFF2-40B4-BE49-F238E27FC236}">
                <a16:creationId xmlns:a16="http://schemas.microsoft.com/office/drawing/2014/main" id="{469225B9-FB56-4C62-BC5B-7A437BEA1A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r="11384"/>
          <a:stretch/>
        </p:blipFill>
        <p:spPr>
          <a:xfrm>
            <a:off x="4365220" y="3782540"/>
            <a:ext cx="3472034" cy="255172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646EA72-F50A-4809-9AEF-9C23525043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r="11846"/>
          <a:stretch/>
        </p:blipFill>
        <p:spPr>
          <a:xfrm>
            <a:off x="362711" y="3774796"/>
            <a:ext cx="3451088" cy="2551721"/>
          </a:xfrm>
          <a:prstGeom prst="rect">
            <a:avLst/>
          </a:prstGeom>
        </p:spPr>
      </p:pic>
      <p:pic>
        <p:nvPicPr>
          <p:cNvPr id="13" name="Image 12" descr="Une image contenant texte, projecteur, panneau de configuration, matériel&#10;&#10;Description générée automatiquement">
            <a:extLst>
              <a:ext uri="{FF2B5EF4-FFF2-40B4-BE49-F238E27FC236}">
                <a16:creationId xmlns:a16="http://schemas.microsoft.com/office/drawing/2014/main" id="{D2AD3833-A82F-43B1-9CE6-A43A7EC419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11731"/>
          <a:stretch/>
        </p:blipFill>
        <p:spPr>
          <a:xfrm>
            <a:off x="8383438" y="531483"/>
            <a:ext cx="3461560" cy="2551720"/>
          </a:xfrm>
          <a:prstGeom prst="rect">
            <a:avLst/>
          </a:prstGeom>
        </p:spPr>
      </p:pic>
      <p:pic>
        <p:nvPicPr>
          <p:cNvPr id="15" name="Image 14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D66BA4BF-06A4-43B0-898B-84E78619FC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9" r="11731"/>
          <a:stretch/>
        </p:blipFill>
        <p:spPr>
          <a:xfrm>
            <a:off x="4365220" y="531483"/>
            <a:ext cx="3461560" cy="2551720"/>
          </a:xfrm>
          <a:prstGeom prst="rect">
            <a:avLst/>
          </a:prstGeom>
        </p:spPr>
      </p:pic>
      <p:pic>
        <p:nvPicPr>
          <p:cNvPr id="21" name="Image 20" descr="Une image contenant sombre, écran, image, ensemble&#10;&#10;Description générée automatiquement">
            <a:extLst>
              <a:ext uri="{FF2B5EF4-FFF2-40B4-BE49-F238E27FC236}">
                <a16:creationId xmlns:a16="http://schemas.microsoft.com/office/drawing/2014/main" id="{AD4890B5-A42C-4AB6-9655-76BD592458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r="11846"/>
          <a:stretch/>
        </p:blipFill>
        <p:spPr>
          <a:xfrm>
            <a:off x="347002" y="531483"/>
            <a:ext cx="3466797" cy="255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191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5957BE-7710-4852-A8DD-0CC56FBCB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07463"/>
            <a:ext cx="12192000" cy="1325563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Modern No. 20" panose="02070704070505020303" pitchFamily="18" charset="0"/>
              </a:rPr>
              <a:t>            L’horloge des </a:t>
            </a:r>
            <a:r>
              <a:rPr lang="fr-FR" sz="2400" i="1" dirty="0">
                <a:latin typeface="Modern No. 20" panose="02070704070505020303" pitchFamily="18" charset="0"/>
              </a:rPr>
              <a:t>Temps Modernes</a:t>
            </a:r>
            <a:r>
              <a:rPr lang="fr-FR" sz="2400" dirty="0">
                <a:latin typeface="Modern No. 20" panose="02070704070505020303" pitchFamily="18" charset="0"/>
              </a:rPr>
              <a:t>                                        L’horloge de </a:t>
            </a:r>
            <a:r>
              <a:rPr lang="fr-FR" sz="2400" i="1" dirty="0">
                <a:latin typeface="Modern No. 20" panose="02070704070505020303" pitchFamily="18" charset="0"/>
              </a:rPr>
              <a:t>Metropolis</a:t>
            </a:r>
            <a:endParaRPr lang="fr-FR" sz="2400" dirty="0">
              <a:latin typeface="Modern No. 20" panose="02070704070505020303" pitchFamily="18" charset="0"/>
            </a:endParaRPr>
          </a:p>
        </p:txBody>
      </p:sp>
      <p:pic>
        <p:nvPicPr>
          <p:cNvPr id="5" name="Espace réservé du contenu 4" descr="Une image contenant texte, mur, horloge, intérieur&#10;&#10;Description générée automatiquement">
            <a:extLst>
              <a:ext uri="{FF2B5EF4-FFF2-40B4-BE49-F238E27FC236}">
                <a16:creationId xmlns:a16="http://schemas.microsoft.com/office/drawing/2014/main" id="{72598A58-86A2-4F89-8017-0EB5C94EE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r="11889"/>
          <a:stretch/>
        </p:blipFill>
        <p:spPr>
          <a:xfrm>
            <a:off x="6664765" y="1211494"/>
            <a:ext cx="5097885" cy="3754401"/>
          </a:xfrm>
        </p:spPr>
      </p:pic>
      <p:pic>
        <p:nvPicPr>
          <p:cNvPr id="9" name="Image 8" descr="Une image contenant texte, horloge, intérieur, blanc&#10;&#10;Description générée automatiquement">
            <a:extLst>
              <a:ext uri="{FF2B5EF4-FFF2-40B4-BE49-F238E27FC236}">
                <a16:creationId xmlns:a16="http://schemas.microsoft.com/office/drawing/2014/main" id="{826327DD-ADA5-45DB-ACCE-6B91B1EB4B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9" r="12884"/>
          <a:stretch/>
        </p:blipFill>
        <p:spPr>
          <a:xfrm>
            <a:off x="429350" y="1211494"/>
            <a:ext cx="5016018" cy="375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554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5957BE-7710-4852-A8DD-0CC56FBCB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5DBDFA90-01A9-48F3-95B5-2E0B56D214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0" r="11526"/>
          <a:stretch/>
        </p:blipFill>
        <p:spPr>
          <a:xfrm>
            <a:off x="1471246" y="213759"/>
            <a:ext cx="4020423" cy="2953858"/>
          </a:xfrm>
        </p:spPr>
      </p:pic>
      <p:pic>
        <p:nvPicPr>
          <p:cNvPr id="15" name="Image 14" descr="Une image contenant personne, intérieur, gens, foule&#10;&#10;Description générée automatiquement">
            <a:extLst>
              <a:ext uri="{FF2B5EF4-FFF2-40B4-BE49-F238E27FC236}">
                <a16:creationId xmlns:a16="http://schemas.microsoft.com/office/drawing/2014/main" id="{CE70C4B8-9810-4581-814E-BA7385CFE9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r="11846"/>
          <a:stretch/>
        </p:blipFill>
        <p:spPr>
          <a:xfrm>
            <a:off x="6700333" y="223966"/>
            <a:ext cx="3981155" cy="2943651"/>
          </a:xfrm>
          <a:prstGeom prst="rect">
            <a:avLst/>
          </a:prstGeom>
        </p:spPr>
      </p:pic>
      <p:pic>
        <p:nvPicPr>
          <p:cNvPr id="17" name="Image 16" descr="Une image contenant personne, gens, foule&#10;&#10;Description générée automatiquement">
            <a:extLst>
              <a:ext uri="{FF2B5EF4-FFF2-40B4-BE49-F238E27FC236}">
                <a16:creationId xmlns:a16="http://schemas.microsoft.com/office/drawing/2014/main" id="{AA93C80B-7ABE-4AF4-BEC2-1B96DDF400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6" r="11606"/>
          <a:stretch/>
        </p:blipFill>
        <p:spPr>
          <a:xfrm>
            <a:off x="1471245" y="3690384"/>
            <a:ext cx="4020423" cy="2943651"/>
          </a:xfrm>
          <a:prstGeom prst="rect">
            <a:avLst/>
          </a:prstGeom>
        </p:spPr>
      </p:pic>
      <p:pic>
        <p:nvPicPr>
          <p:cNvPr id="19" name="Image 18" descr="Une image contenant blanc&#10;&#10;Description générée automatiquement">
            <a:extLst>
              <a:ext uri="{FF2B5EF4-FFF2-40B4-BE49-F238E27FC236}">
                <a16:creationId xmlns:a16="http://schemas.microsoft.com/office/drawing/2014/main" id="{11C1C1D2-9B15-4501-B8E9-AAFDDDAEF4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6" r="11606"/>
          <a:stretch/>
        </p:blipFill>
        <p:spPr>
          <a:xfrm>
            <a:off x="6700333" y="3690383"/>
            <a:ext cx="4020423" cy="294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727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5957BE-7710-4852-A8DD-0CC56FBCB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5699" y="790990"/>
            <a:ext cx="3194538" cy="5229982"/>
          </a:xfrm>
        </p:spPr>
        <p:txBody>
          <a:bodyPr>
            <a:normAutofit/>
          </a:bodyPr>
          <a:lstStyle/>
          <a:p>
            <a:pPr algn="ctr"/>
            <a:br>
              <a:rPr lang="fr-FR" sz="2000" dirty="0">
                <a:latin typeface="Modern No. 20" panose="02070704070505020303" pitchFamily="18" charset="0"/>
              </a:rPr>
            </a:br>
            <a:br>
              <a:rPr lang="fr-FR" sz="2000" dirty="0">
                <a:latin typeface="Modern No. 20" panose="02070704070505020303" pitchFamily="18" charset="0"/>
              </a:rPr>
            </a:br>
            <a:br>
              <a:rPr lang="fr-FR" sz="2000" dirty="0">
                <a:latin typeface="Modern No. 20" panose="02070704070505020303" pitchFamily="18" charset="0"/>
              </a:rPr>
            </a:br>
            <a:br>
              <a:rPr lang="fr-FR" sz="2000" dirty="0">
                <a:latin typeface="Modern No. 20" panose="02070704070505020303" pitchFamily="18" charset="0"/>
              </a:rPr>
            </a:br>
            <a:r>
              <a:rPr lang="fr-FR" sz="2000" dirty="0">
                <a:latin typeface="Modern No. 20" panose="02070704070505020303" pitchFamily="18" charset="0"/>
              </a:rPr>
              <a:t>Premier plan / De dos</a:t>
            </a:r>
            <a:br>
              <a:rPr lang="fr-FR" sz="2000" dirty="0">
                <a:latin typeface="Modern No. 20" panose="02070704070505020303" pitchFamily="18" charset="0"/>
              </a:rPr>
            </a:br>
            <a:br>
              <a:rPr lang="fr-FR" sz="2000" dirty="0">
                <a:latin typeface="Modern No. 20" panose="02070704070505020303" pitchFamily="18" charset="0"/>
              </a:rPr>
            </a:br>
            <a:br>
              <a:rPr lang="fr-FR" sz="2000" dirty="0">
                <a:latin typeface="Modern No. 20" panose="02070704070505020303" pitchFamily="18" charset="0"/>
              </a:rPr>
            </a:br>
            <a:br>
              <a:rPr lang="fr-FR" sz="2000" dirty="0">
                <a:latin typeface="Modern No. 20" panose="02070704070505020303" pitchFamily="18" charset="0"/>
              </a:rPr>
            </a:br>
            <a:br>
              <a:rPr lang="fr-FR" sz="2000" dirty="0">
                <a:latin typeface="Modern No. 20" panose="02070704070505020303" pitchFamily="18" charset="0"/>
              </a:rPr>
            </a:br>
            <a:br>
              <a:rPr lang="fr-FR" sz="2000" dirty="0">
                <a:latin typeface="Modern No. 20" panose="02070704070505020303" pitchFamily="18" charset="0"/>
              </a:rPr>
            </a:br>
            <a:br>
              <a:rPr lang="fr-FR" sz="2000" dirty="0">
                <a:latin typeface="Modern No. 20" panose="02070704070505020303" pitchFamily="18" charset="0"/>
              </a:rPr>
            </a:br>
            <a:br>
              <a:rPr lang="fr-FR" sz="2000" dirty="0">
                <a:latin typeface="Modern No. 20" panose="02070704070505020303" pitchFamily="18" charset="0"/>
              </a:rPr>
            </a:br>
            <a:br>
              <a:rPr lang="fr-FR" sz="2000" dirty="0">
                <a:latin typeface="Modern No. 20" panose="02070704070505020303" pitchFamily="18" charset="0"/>
              </a:rPr>
            </a:br>
            <a:br>
              <a:rPr lang="fr-FR" sz="2000" dirty="0">
                <a:latin typeface="Modern No. 20" panose="02070704070505020303" pitchFamily="18" charset="0"/>
              </a:rPr>
            </a:br>
            <a:r>
              <a:rPr lang="fr-FR" sz="2000" dirty="0">
                <a:latin typeface="Modern No. 20" panose="02070704070505020303" pitchFamily="18" charset="0"/>
              </a:rPr>
              <a:t>Second plan / Assez éloignés</a:t>
            </a: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5DBDFA90-01A9-48F3-95B5-2E0B56D214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0" r="11526"/>
          <a:stretch/>
        </p:blipFill>
        <p:spPr>
          <a:xfrm>
            <a:off x="148882" y="218862"/>
            <a:ext cx="4020423" cy="2953858"/>
          </a:xfrm>
        </p:spPr>
      </p:pic>
      <p:pic>
        <p:nvPicPr>
          <p:cNvPr id="15" name="Image 14" descr="Une image contenant personne, intérieur, gens, foule&#10;&#10;Description générée automatiquement">
            <a:extLst>
              <a:ext uri="{FF2B5EF4-FFF2-40B4-BE49-F238E27FC236}">
                <a16:creationId xmlns:a16="http://schemas.microsoft.com/office/drawing/2014/main" id="{CE70C4B8-9810-4581-814E-BA7385CFE9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r="11846"/>
          <a:stretch/>
        </p:blipFill>
        <p:spPr>
          <a:xfrm>
            <a:off x="4346930" y="218862"/>
            <a:ext cx="3981155" cy="2943651"/>
          </a:xfrm>
          <a:prstGeom prst="rect">
            <a:avLst/>
          </a:prstGeom>
        </p:spPr>
      </p:pic>
      <p:pic>
        <p:nvPicPr>
          <p:cNvPr id="17" name="Image 16" descr="Une image contenant personne, gens, foule&#10;&#10;Description générée automatiquement">
            <a:extLst>
              <a:ext uri="{FF2B5EF4-FFF2-40B4-BE49-F238E27FC236}">
                <a16:creationId xmlns:a16="http://schemas.microsoft.com/office/drawing/2014/main" id="{AA93C80B-7ABE-4AF4-BEC2-1B96DDF400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6" r="11606"/>
          <a:stretch/>
        </p:blipFill>
        <p:spPr>
          <a:xfrm>
            <a:off x="148882" y="3690384"/>
            <a:ext cx="4020423" cy="2943651"/>
          </a:xfrm>
          <a:prstGeom prst="rect">
            <a:avLst/>
          </a:prstGeom>
        </p:spPr>
      </p:pic>
      <p:pic>
        <p:nvPicPr>
          <p:cNvPr id="19" name="Image 18" descr="Une image contenant blanc&#10;&#10;Description générée automatiquement">
            <a:extLst>
              <a:ext uri="{FF2B5EF4-FFF2-40B4-BE49-F238E27FC236}">
                <a16:creationId xmlns:a16="http://schemas.microsoft.com/office/drawing/2014/main" id="{11C1C1D2-9B15-4501-B8E9-AAFDDDAEF4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6" r="11606"/>
          <a:stretch/>
        </p:blipFill>
        <p:spPr>
          <a:xfrm>
            <a:off x="4346930" y="3690384"/>
            <a:ext cx="4020423" cy="29436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BD77A2-E82A-40AC-9B44-2E784EE9240F}"/>
              </a:ext>
            </a:extLst>
          </p:cNvPr>
          <p:cNvSpPr/>
          <p:nvPr/>
        </p:nvSpPr>
        <p:spPr>
          <a:xfrm>
            <a:off x="1561514" y="1139483"/>
            <a:ext cx="2607791" cy="1336431"/>
          </a:xfrm>
          <a:prstGeom prst="rect">
            <a:avLst/>
          </a:prstGeom>
          <a:noFill/>
          <a:ln w="76200">
            <a:solidFill>
              <a:srgbClr val="FAFF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D17690-5D34-4C00-80FB-089C36FF32A3}"/>
              </a:ext>
            </a:extLst>
          </p:cNvPr>
          <p:cNvSpPr/>
          <p:nvPr/>
        </p:nvSpPr>
        <p:spPr>
          <a:xfrm>
            <a:off x="4346930" y="1289538"/>
            <a:ext cx="2715052" cy="1763151"/>
          </a:xfrm>
          <a:prstGeom prst="rect">
            <a:avLst/>
          </a:prstGeom>
          <a:noFill/>
          <a:ln w="76200">
            <a:solidFill>
              <a:srgbClr val="FAFF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25A657-D205-4FB9-B446-65E86E867F6C}"/>
              </a:ext>
            </a:extLst>
          </p:cNvPr>
          <p:cNvSpPr/>
          <p:nvPr/>
        </p:nvSpPr>
        <p:spPr>
          <a:xfrm>
            <a:off x="148882" y="4712677"/>
            <a:ext cx="3790072" cy="1921358"/>
          </a:xfrm>
          <a:prstGeom prst="rect">
            <a:avLst/>
          </a:prstGeom>
          <a:noFill/>
          <a:ln w="76200">
            <a:solidFill>
              <a:srgbClr val="FAFF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D39333-1C24-4F03-A366-50F7EE87B941}"/>
              </a:ext>
            </a:extLst>
          </p:cNvPr>
          <p:cNvSpPr/>
          <p:nvPr/>
        </p:nvSpPr>
        <p:spPr>
          <a:xfrm>
            <a:off x="8959072" y="858347"/>
            <a:ext cx="2607791" cy="1336431"/>
          </a:xfrm>
          <a:prstGeom prst="rect">
            <a:avLst/>
          </a:prstGeom>
          <a:noFill/>
          <a:ln w="76200">
            <a:solidFill>
              <a:srgbClr val="FAFF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6CE0BE-FF27-4C9D-93B5-805CE092ACFC}"/>
              </a:ext>
            </a:extLst>
          </p:cNvPr>
          <p:cNvSpPr/>
          <p:nvPr/>
        </p:nvSpPr>
        <p:spPr>
          <a:xfrm>
            <a:off x="534572" y="1139483"/>
            <a:ext cx="849317" cy="689317"/>
          </a:xfrm>
          <a:prstGeom prst="rect">
            <a:avLst/>
          </a:prstGeom>
          <a:noFill/>
          <a:ln w="76200">
            <a:solidFill>
              <a:srgbClr val="FC9A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8D2970-5C8B-4E71-8379-C132D0EA5C95}"/>
              </a:ext>
            </a:extLst>
          </p:cNvPr>
          <p:cNvSpPr/>
          <p:nvPr/>
        </p:nvSpPr>
        <p:spPr>
          <a:xfrm>
            <a:off x="4397021" y="680944"/>
            <a:ext cx="3537157" cy="880570"/>
          </a:xfrm>
          <a:prstGeom prst="rect">
            <a:avLst/>
          </a:prstGeom>
          <a:noFill/>
          <a:ln w="76200">
            <a:solidFill>
              <a:srgbClr val="FC9A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B4AB36-A67E-4530-A4AE-C846DD8D5AF7}"/>
              </a:ext>
            </a:extLst>
          </p:cNvPr>
          <p:cNvSpPr/>
          <p:nvPr/>
        </p:nvSpPr>
        <p:spPr>
          <a:xfrm>
            <a:off x="196340" y="4094194"/>
            <a:ext cx="3503463" cy="731024"/>
          </a:xfrm>
          <a:prstGeom prst="rect">
            <a:avLst/>
          </a:prstGeom>
          <a:noFill/>
          <a:ln w="76200">
            <a:solidFill>
              <a:srgbClr val="FC9A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F1BC2E-3478-4581-B485-AA5968C4ED48}"/>
              </a:ext>
            </a:extLst>
          </p:cNvPr>
          <p:cNvSpPr/>
          <p:nvPr/>
        </p:nvSpPr>
        <p:spPr>
          <a:xfrm>
            <a:off x="4352162" y="4879145"/>
            <a:ext cx="3230324" cy="1620129"/>
          </a:xfrm>
          <a:prstGeom prst="rect">
            <a:avLst/>
          </a:prstGeom>
          <a:noFill/>
          <a:ln w="76200">
            <a:solidFill>
              <a:srgbClr val="FC9A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E54EB1-3386-479C-AB89-E3E7F8077195}"/>
              </a:ext>
            </a:extLst>
          </p:cNvPr>
          <p:cNvSpPr/>
          <p:nvPr/>
        </p:nvSpPr>
        <p:spPr>
          <a:xfrm>
            <a:off x="8959072" y="3561897"/>
            <a:ext cx="2607791" cy="1336432"/>
          </a:xfrm>
          <a:prstGeom prst="rect">
            <a:avLst/>
          </a:prstGeom>
          <a:noFill/>
          <a:ln w="76200">
            <a:solidFill>
              <a:srgbClr val="FC9A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6613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A7CB44-2E9F-45C2-9BDF-48BB12761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34074"/>
            <a:ext cx="12192000" cy="577410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Modern No. 20" panose="02070704070505020303" pitchFamily="18" charset="0"/>
              </a:rPr>
              <a:t>             Plan sur moutons                         Fondu enchaîné                          Plan sur hommes</a:t>
            </a:r>
          </a:p>
        </p:txBody>
      </p:sp>
      <p:pic>
        <p:nvPicPr>
          <p:cNvPr id="7" name="Image 6" descr="Une image contenant extérieur, grand, cheptel, foule&#10;&#10;Description générée automatiquement">
            <a:extLst>
              <a:ext uri="{FF2B5EF4-FFF2-40B4-BE49-F238E27FC236}">
                <a16:creationId xmlns:a16="http://schemas.microsoft.com/office/drawing/2014/main" id="{F04222B7-EF61-4139-9080-7202EFF85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11" y="2015341"/>
            <a:ext cx="3734298" cy="2827317"/>
          </a:xfrm>
          <a:prstGeom prst="rect">
            <a:avLst/>
          </a:prstGeom>
        </p:spPr>
      </p:pic>
      <p:pic>
        <p:nvPicPr>
          <p:cNvPr id="9" name="Image 8" descr="Une image contenant moniteur, équipement électronique, afficher, écran&#10;&#10;Description générée automatiquement">
            <a:extLst>
              <a:ext uri="{FF2B5EF4-FFF2-40B4-BE49-F238E27FC236}">
                <a16:creationId xmlns:a16="http://schemas.microsoft.com/office/drawing/2014/main" id="{086B932A-A9E3-4A51-A7EF-97F43DF8F3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9" t="12700" r="26154" b="22038"/>
          <a:stretch/>
        </p:blipFill>
        <p:spPr>
          <a:xfrm>
            <a:off x="4228851" y="2015341"/>
            <a:ext cx="3734298" cy="2807345"/>
          </a:xfrm>
          <a:prstGeom prst="rect">
            <a:avLst/>
          </a:prstGeom>
        </p:spPr>
      </p:pic>
      <p:pic>
        <p:nvPicPr>
          <p:cNvPr id="13" name="Image 12" descr="Une image contenant moniteur, équipement électronique, afficher, écran&#10;&#10;Description générée automatiquement">
            <a:extLst>
              <a:ext uri="{FF2B5EF4-FFF2-40B4-BE49-F238E27FC236}">
                <a16:creationId xmlns:a16="http://schemas.microsoft.com/office/drawing/2014/main" id="{4920405E-165D-4E87-B55E-1428EE2516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9" t="12700" r="25923" b="21649"/>
          <a:stretch/>
        </p:blipFill>
        <p:spPr>
          <a:xfrm>
            <a:off x="8169391" y="2015341"/>
            <a:ext cx="3734298" cy="281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923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5957BE-7710-4852-A8DD-0CC56FBCB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5DBDFA90-01A9-48F3-95B5-2E0B56D214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0" r="11526"/>
          <a:stretch/>
        </p:blipFill>
        <p:spPr>
          <a:xfrm>
            <a:off x="739726" y="1625408"/>
            <a:ext cx="4878550" cy="3584335"/>
          </a:xfrm>
        </p:spPr>
      </p:pic>
      <p:pic>
        <p:nvPicPr>
          <p:cNvPr id="15" name="Image 14" descr="Une image contenant personne, intérieur, gens, foule&#10;&#10;Description générée automatiquement">
            <a:extLst>
              <a:ext uri="{FF2B5EF4-FFF2-40B4-BE49-F238E27FC236}">
                <a16:creationId xmlns:a16="http://schemas.microsoft.com/office/drawing/2014/main" id="{CE70C4B8-9810-4581-814E-BA7385CFE9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r="11846"/>
          <a:stretch/>
        </p:blipFill>
        <p:spPr>
          <a:xfrm>
            <a:off x="6573724" y="1613986"/>
            <a:ext cx="4878550" cy="360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187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5957BE-7710-4852-A8DD-0CC56FBCB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32796"/>
            <a:ext cx="12192000" cy="1325563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Modern No. 20" panose="02070704070505020303" pitchFamily="18" charset="0"/>
              </a:rPr>
              <a:t>                        Des prisonniers                                                Des animaux allant à l’abattoir</a:t>
            </a:r>
          </a:p>
        </p:txBody>
      </p:sp>
      <p:pic>
        <p:nvPicPr>
          <p:cNvPr id="5" name="Espace réservé du contenu 4" descr="Une image contenant bâtiment&#10;&#10;Description générée automatiquement">
            <a:extLst>
              <a:ext uri="{FF2B5EF4-FFF2-40B4-BE49-F238E27FC236}">
                <a16:creationId xmlns:a16="http://schemas.microsoft.com/office/drawing/2014/main" id="{3D88D09E-3463-47B3-8EFF-8D8786B00C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8" r="11662"/>
          <a:stretch/>
        </p:blipFill>
        <p:spPr>
          <a:xfrm>
            <a:off x="262597" y="1203395"/>
            <a:ext cx="5458265" cy="4029401"/>
          </a:xfrm>
        </p:spPr>
      </p:pic>
      <p:pic>
        <p:nvPicPr>
          <p:cNvPr id="7" name="Image 6" descr="Une image contenant texte, blanc&#10;&#10;Description générée automatiquement">
            <a:extLst>
              <a:ext uri="{FF2B5EF4-FFF2-40B4-BE49-F238E27FC236}">
                <a16:creationId xmlns:a16="http://schemas.microsoft.com/office/drawing/2014/main" id="{1A619348-99D2-4F0B-9CB1-76C0C4286E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r="11846"/>
          <a:stretch/>
        </p:blipFill>
        <p:spPr>
          <a:xfrm>
            <a:off x="6471138" y="1209187"/>
            <a:ext cx="5458265" cy="402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724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5957BE-7710-4852-A8DD-0CC56FBCB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5EAD90-C85A-4840-BB97-E8DDB816A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personne, gens, foule&#10;&#10;Description générée automatiquement">
            <a:extLst>
              <a:ext uri="{FF2B5EF4-FFF2-40B4-BE49-F238E27FC236}">
                <a16:creationId xmlns:a16="http://schemas.microsoft.com/office/drawing/2014/main" id="{802CC1C3-5476-4655-B2B6-6A38765F1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6" r="11606"/>
          <a:stretch/>
        </p:blipFill>
        <p:spPr>
          <a:xfrm>
            <a:off x="2238521" y="604652"/>
            <a:ext cx="7714958" cy="564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9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extérieur, grand, cheptel, foule&#10;&#10;Description générée automatiquement">
            <a:extLst>
              <a:ext uri="{FF2B5EF4-FFF2-40B4-BE49-F238E27FC236}">
                <a16:creationId xmlns:a16="http://schemas.microsoft.com/office/drawing/2014/main" id="{F04222B7-EF61-4139-9080-7202EFF85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7" y="158000"/>
            <a:ext cx="3734298" cy="2827317"/>
          </a:xfrm>
          <a:prstGeom prst="rect">
            <a:avLst/>
          </a:prstGeom>
        </p:spPr>
      </p:pic>
      <p:pic>
        <p:nvPicPr>
          <p:cNvPr id="9" name="Image 8" descr="Une image contenant moniteur, équipement électronique, afficher, écran&#10;&#10;Description générée automatiquement">
            <a:extLst>
              <a:ext uri="{FF2B5EF4-FFF2-40B4-BE49-F238E27FC236}">
                <a16:creationId xmlns:a16="http://schemas.microsoft.com/office/drawing/2014/main" id="{086B932A-A9E3-4A51-A7EF-97F43DF8F3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9" t="12700" r="26154" b="22038"/>
          <a:stretch/>
        </p:blipFill>
        <p:spPr>
          <a:xfrm>
            <a:off x="4228850" y="3927351"/>
            <a:ext cx="3734298" cy="2807345"/>
          </a:xfrm>
          <a:prstGeom prst="rect">
            <a:avLst/>
          </a:prstGeom>
        </p:spPr>
      </p:pic>
      <p:pic>
        <p:nvPicPr>
          <p:cNvPr id="13" name="Image 12" descr="Une image contenant moniteur, équipement électronique, afficher, écran&#10;&#10;Description générée automatiquement">
            <a:extLst>
              <a:ext uri="{FF2B5EF4-FFF2-40B4-BE49-F238E27FC236}">
                <a16:creationId xmlns:a16="http://schemas.microsoft.com/office/drawing/2014/main" id="{4920405E-165D-4E87-B55E-1428EE2516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9" t="12700" r="25923" b="21649"/>
          <a:stretch/>
        </p:blipFill>
        <p:spPr>
          <a:xfrm>
            <a:off x="8375636" y="158000"/>
            <a:ext cx="3734298" cy="2810772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CBFF6410-7611-4A42-9586-9DEA50296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606" y="694669"/>
            <a:ext cx="4146785" cy="647749"/>
          </a:xfrm>
        </p:spPr>
        <p:txBody>
          <a:bodyPr>
            <a:normAutofit/>
          </a:bodyPr>
          <a:lstStyle/>
          <a:p>
            <a:pPr algn="ctr"/>
            <a:r>
              <a:rPr lang="fr-FR" sz="2000" dirty="0">
                <a:latin typeface="Modern No. 20" panose="02070704070505020303" pitchFamily="18" charset="0"/>
              </a:rPr>
              <a:t>Les deux plans sont liés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ABA83205-81DC-4D76-90D3-D78051619A5D}"/>
              </a:ext>
            </a:extLst>
          </p:cNvPr>
          <p:cNvCxnSpPr/>
          <p:nvPr/>
        </p:nvCxnSpPr>
        <p:spPr>
          <a:xfrm flipV="1">
            <a:off x="4022606" y="1571658"/>
            <a:ext cx="4146785" cy="827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B2819843-AC13-4D00-AAEC-A1522F97A261}"/>
              </a:ext>
            </a:extLst>
          </p:cNvPr>
          <p:cNvSpPr txBox="1"/>
          <p:nvPr/>
        </p:nvSpPr>
        <p:spPr>
          <a:xfrm>
            <a:off x="3816369" y="1887781"/>
            <a:ext cx="455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Modern No. 20" panose="02070704070505020303" pitchFamily="18" charset="0"/>
              </a:rPr>
              <a:t>mais c’est le fondu enchaîné qui leur donne sens</a:t>
            </a:r>
            <a:endParaRPr lang="fr-FR" sz="2000" dirty="0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2346A7B0-1DB9-43AD-B16A-B5E0A03B8827}"/>
              </a:ext>
            </a:extLst>
          </p:cNvPr>
          <p:cNvCxnSpPr>
            <a:cxnSpLocks/>
          </p:cNvCxnSpPr>
          <p:nvPr/>
        </p:nvCxnSpPr>
        <p:spPr>
          <a:xfrm flipH="1">
            <a:off x="6095998" y="2632227"/>
            <a:ext cx="5" cy="11744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E2CB61A-38B0-4349-9905-E20B7B7464A6}"/>
              </a:ext>
            </a:extLst>
          </p:cNvPr>
          <p:cNvCxnSpPr>
            <a:endCxn id="8" idx="0"/>
          </p:cNvCxnSpPr>
          <p:nvPr/>
        </p:nvCxnSpPr>
        <p:spPr>
          <a:xfrm>
            <a:off x="6095998" y="1563386"/>
            <a:ext cx="5" cy="3243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006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39085E-7CD0-4ED8-BBB1-D9B9306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750" y="5407703"/>
            <a:ext cx="3253039" cy="830997"/>
          </a:xfrm>
        </p:spPr>
        <p:txBody>
          <a:bodyPr>
            <a:norm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Modern No. 20" panose="02070704070505020303" pitchFamily="18" charset="0"/>
              </a:rPr>
              <a:t>Frederick Taylor</a:t>
            </a:r>
            <a:br>
              <a:rPr lang="fr-FR" sz="2400" dirty="0">
                <a:solidFill>
                  <a:schemeClr val="bg1"/>
                </a:solidFill>
                <a:latin typeface="Modern No. 20" panose="02070704070505020303" pitchFamily="18" charset="0"/>
              </a:rPr>
            </a:br>
            <a:r>
              <a:rPr lang="fr-FR" sz="2400" dirty="0">
                <a:solidFill>
                  <a:schemeClr val="bg1"/>
                </a:solidFill>
                <a:latin typeface="Modern No. 20" panose="02070704070505020303" pitchFamily="18" charset="0"/>
              </a:rPr>
              <a:t>(1856-1915)</a:t>
            </a:r>
          </a:p>
        </p:txBody>
      </p:sp>
      <p:pic>
        <p:nvPicPr>
          <p:cNvPr id="5" name="Espace réservé du contenu 4" descr="Une image contenant texte, personne, complet, homme&#10;&#10;Description générée automatiquement">
            <a:extLst>
              <a:ext uri="{FF2B5EF4-FFF2-40B4-BE49-F238E27FC236}">
                <a16:creationId xmlns:a16="http://schemas.microsoft.com/office/drawing/2014/main" id="{44ABBE2A-08CB-49A1-B653-80266006B2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50" y="365125"/>
            <a:ext cx="3253039" cy="4671219"/>
          </a:xfrm>
        </p:spPr>
      </p:pic>
      <p:pic>
        <p:nvPicPr>
          <p:cNvPr id="7" name="Image 6" descr="Une image contenant personne, homme, complet, vieux&#10;&#10;Description générée automatiquement">
            <a:extLst>
              <a:ext uri="{FF2B5EF4-FFF2-40B4-BE49-F238E27FC236}">
                <a16:creationId xmlns:a16="http://schemas.microsoft.com/office/drawing/2014/main" id="{AE5D7A3F-138B-49F8-9D7D-BF8806D577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75" b="6409"/>
          <a:stretch/>
        </p:blipFill>
        <p:spPr>
          <a:xfrm>
            <a:off x="7706213" y="365124"/>
            <a:ext cx="3253039" cy="467121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D60C08A-A9ED-4FA6-979D-BEB545B797C8}"/>
              </a:ext>
            </a:extLst>
          </p:cNvPr>
          <p:cNvSpPr txBox="1"/>
          <p:nvPr/>
        </p:nvSpPr>
        <p:spPr>
          <a:xfrm>
            <a:off x="7357402" y="5407704"/>
            <a:ext cx="4178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Modern No. 20" panose="02070704070505020303" pitchFamily="18" charset="0"/>
              </a:rPr>
              <a:t>Henry Ford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Modern No. 20" panose="02070704070505020303" pitchFamily="18" charset="0"/>
              </a:rPr>
              <a:t>(1863-1947)</a:t>
            </a:r>
          </a:p>
        </p:txBody>
      </p:sp>
    </p:spTree>
    <p:extLst>
      <p:ext uri="{BB962C8B-B14F-4D97-AF65-F5344CB8AC3E}">
        <p14:creationId xmlns:p14="http://schemas.microsoft.com/office/powerpoint/2010/main" val="2048173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5E7A8FE1-5DA4-4B30-97D2-F7DB3CFD3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4" t="21669" r="25844" b="11847"/>
          <a:stretch/>
        </p:blipFill>
        <p:spPr>
          <a:xfrm>
            <a:off x="2615418" y="788558"/>
            <a:ext cx="6961163" cy="5280883"/>
          </a:xfrm>
        </p:spPr>
      </p:pic>
    </p:spTree>
    <p:extLst>
      <p:ext uri="{BB962C8B-B14F-4D97-AF65-F5344CB8AC3E}">
        <p14:creationId xmlns:p14="http://schemas.microsoft.com/office/powerpoint/2010/main" val="2249594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moniteur, équipement électronique, afficher, intérieur&#10;&#10;Description générée automatiquement">
            <a:extLst>
              <a:ext uri="{FF2B5EF4-FFF2-40B4-BE49-F238E27FC236}">
                <a16:creationId xmlns:a16="http://schemas.microsoft.com/office/drawing/2014/main" id="{5B72C6C8-77E7-4C7D-AEF3-2D2E308A4E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3" t="12084" r="25461" b="21833"/>
          <a:stretch/>
        </p:blipFill>
        <p:spPr>
          <a:xfrm>
            <a:off x="444804" y="1416441"/>
            <a:ext cx="5375156" cy="4025117"/>
          </a:xfrm>
          <a:prstGeom prst="rect">
            <a:avLst/>
          </a:prstGeom>
        </p:spPr>
      </p:pic>
      <p:pic>
        <p:nvPicPr>
          <p:cNvPr id="9" name="Image 8" descr="Une image contenant moniteur, équipement électronique, intérieur, ordinateur&#10;&#10;Description générée automatiquement">
            <a:extLst>
              <a:ext uri="{FF2B5EF4-FFF2-40B4-BE49-F238E27FC236}">
                <a16:creationId xmlns:a16="http://schemas.microsoft.com/office/drawing/2014/main" id="{DA6CF516-E0B7-43B2-9F93-A9ABDC8C4A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3" t="12494" r="25807" b="21422"/>
          <a:stretch/>
        </p:blipFill>
        <p:spPr>
          <a:xfrm>
            <a:off x="6409541" y="1416441"/>
            <a:ext cx="5337655" cy="402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08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moniteur, équipement électronique, afficher, intérieur&#10;&#10;Description générée automatiquement">
            <a:extLst>
              <a:ext uri="{FF2B5EF4-FFF2-40B4-BE49-F238E27FC236}">
                <a16:creationId xmlns:a16="http://schemas.microsoft.com/office/drawing/2014/main" id="{5B72C6C8-77E7-4C7D-AEF3-2D2E308A4E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3" t="12084" r="25461" b="21833"/>
          <a:stretch/>
        </p:blipFill>
        <p:spPr>
          <a:xfrm>
            <a:off x="444804" y="1416441"/>
            <a:ext cx="5375156" cy="4025117"/>
          </a:xfrm>
          <a:prstGeom prst="rect">
            <a:avLst/>
          </a:prstGeom>
        </p:spPr>
      </p:pic>
      <p:pic>
        <p:nvPicPr>
          <p:cNvPr id="9" name="Image 8" descr="Une image contenant moniteur, équipement électronique, intérieur, ordinateur&#10;&#10;Description générée automatiquement">
            <a:extLst>
              <a:ext uri="{FF2B5EF4-FFF2-40B4-BE49-F238E27FC236}">
                <a16:creationId xmlns:a16="http://schemas.microsoft.com/office/drawing/2014/main" id="{DA6CF516-E0B7-43B2-9F93-A9ABDC8C4A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3" t="12494" r="25807" b="21422"/>
          <a:stretch/>
        </p:blipFill>
        <p:spPr>
          <a:xfrm>
            <a:off x="6409541" y="1416441"/>
            <a:ext cx="5337655" cy="4025117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456AFEAA-F533-4304-A829-9CDF833ED013}"/>
              </a:ext>
            </a:extLst>
          </p:cNvPr>
          <p:cNvSpPr/>
          <p:nvPr/>
        </p:nvSpPr>
        <p:spPr>
          <a:xfrm rot="20035108">
            <a:off x="6860627" y="2630386"/>
            <a:ext cx="1331178" cy="1055621"/>
          </a:xfrm>
          <a:prstGeom prst="ellipse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DF6B65D-3038-4F49-8FF9-981B625FEAFD}"/>
              </a:ext>
            </a:extLst>
          </p:cNvPr>
          <p:cNvSpPr/>
          <p:nvPr/>
        </p:nvSpPr>
        <p:spPr>
          <a:xfrm rot="3026108">
            <a:off x="1960497" y="2010919"/>
            <a:ext cx="772501" cy="2140515"/>
          </a:xfrm>
          <a:prstGeom prst="ellipse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61E24A6-590A-43CF-9324-36AE69A605D4}"/>
              </a:ext>
            </a:extLst>
          </p:cNvPr>
          <p:cNvSpPr/>
          <p:nvPr/>
        </p:nvSpPr>
        <p:spPr>
          <a:xfrm rot="20035108">
            <a:off x="1124185" y="2421876"/>
            <a:ext cx="788039" cy="698955"/>
          </a:xfrm>
          <a:prstGeom prst="ellipse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280212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1760</TotalTime>
  <Words>214</Words>
  <Application>Microsoft Office PowerPoint</Application>
  <PresentationFormat>Grand écran</PresentationFormat>
  <Paragraphs>39</Paragraphs>
  <Slides>42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Modern No. 20</vt:lpstr>
      <vt:lpstr>Thème Office</vt:lpstr>
      <vt:lpstr>LES TEMPS MODERNES   - Charlie Chaplin (1936)</vt:lpstr>
      <vt:lpstr>Chaplin réalisateur, Chaplin libre</vt:lpstr>
      <vt:lpstr>EXTRAIT 6 : Premiers plans du film</vt:lpstr>
      <vt:lpstr>             Plan sur moutons                         Fondu enchaîné                          Plan sur hommes</vt:lpstr>
      <vt:lpstr>Les deux plans sont liés</vt:lpstr>
      <vt:lpstr>Frederick Taylor (1856-1915)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        Les aisselles</vt:lpstr>
      <vt:lpstr>La querelle</vt:lpstr>
      <vt:lpstr>La mouche</vt:lpstr>
      <vt:lpstr>Présentation PowerPoint</vt:lpstr>
      <vt:lpstr>Présentation PowerPoint</vt:lpstr>
      <vt:lpstr>EXTRAIT 7 : Charlot à l’usine</vt:lpstr>
      <vt:lpstr>Présentation PowerPoint</vt:lpstr>
      <vt:lpstr>Présentation PowerPoint</vt:lpstr>
      <vt:lpstr>        Les hommes-machines                     L’homme en transition                      L’humain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EXTRAIT 8 : La machine à manger</vt:lpstr>
      <vt:lpstr>Présentation PowerPoint</vt:lpstr>
      <vt:lpstr>Présentation PowerPoint</vt:lpstr>
      <vt:lpstr>Présentation PowerPoint</vt:lpstr>
      <vt:lpstr>Présentation PowerPoint</vt:lpstr>
      <vt:lpstr>Le gramophone remplaçant la voix de l’inventeur</vt:lpstr>
      <vt:lpstr>Présentation PowerPoint</vt:lpstr>
      <vt:lpstr>Présentation PowerPoint</vt:lpstr>
      <vt:lpstr>EXTRAIT 9 : Metropolis</vt:lpstr>
      <vt:lpstr>Présentation PowerPoint</vt:lpstr>
      <vt:lpstr>            L’horloge des Temps Modernes                                        L’horloge de Metropolis</vt:lpstr>
      <vt:lpstr>Présentation PowerPoint</vt:lpstr>
      <vt:lpstr>    Premier plan / De dos          Second plan / Assez éloignés</vt:lpstr>
      <vt:lpstr>Présentation PowerPoint</vt:lpstr>
      <vt:lpstr>                        Des prisonniers                                                Des animaux allant à l’abattoir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TEMPS MODERNES   - Charlie Chaplin (1936)</dc:title>
  <dc:creator>Oriane Fernandes</dc:creator>
  <cp:lastModifiedBy>Oriane Fernandes</cp:lastModifiedBy>
  <cp:revision>6</cp:revision>
  <dcterms:created xsi:type="dcterms:W3CDTF">2021-01-07T15:54:38Z</dcterms:created>
  <dcterms:modified xsi:type="dcterms:W3CDTF">2021-01-18T23:13:32Z</dcterms:modified>
</cp:coreProperties>
</file>