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56" r:id="rId2"/>
    <p:sldId id="332" r:id="rId3"/>
    <p:sldId id="334" r:id="rId4"/>
    <p:sldId id="335" r:id="rId5"/>
    <p:sldId id="258" r:id="rId6"/>
    <p:sldId id="259" r:id="rId7"/>
    <p:sldId id="265" r:id="rId8"/>
    <p:sldId id="276" r:id="rId9"/>
    <p:sldId id="274" r:id="rId10"/>
    <p:sldId id="322" r:id="rId11"/>
    <p:sldId id="323" r:id="rId12"/>
    <p:sldId id="264" r:id="rId13"/>
    <p:sldId id="263" r:id="rId14"/>
    <p:sldId id="339" r:id="rId15"/>
    <p:sldId id="338" r:id="rId16"/>
    <p:sldId id="260" r:id="rId17"/>
    <p:sldId id="324" r:id="rId18"/>
    <p:sldId id="326" r:id="rId19"/>
    <p:sldId id="267" r:id="rId20"/>
    <p:sldId id="328" r:id="rId21"/>
    <p:sldId id="327" r:id="rId22"/>
    <p:sldId id="262" r:id="rId23"/>
    <p:sldId id="279" r:id="rId24"/>
    <p:sldId id="284" r:id="rId25"/>
    <p:sldId id="290" r:id="rId26"/>
    <p:sldId id="329" r:id="rId27"/>
    <p:sldId id="281" r:id="rId28"/>
    <p:sldId id="280" r:id="rId29"/>
    <p:sldId id="330" r:id="rId30"/>
    <p:sldId id="282" r:id="rId31"/>
    <p:sldId id="283" r:id="rId32"/>
    <p:sldId id="285" r:id="rId33"/>
    <p:sldId id="286" r:id="rId34"/>
    <p:sldId id="287" r:id="rId35"/>
    <p:sldId id="288" r:id="rId36"/>
    <p:sldId id="289" r:id="rId37"/>
    <p:sldId id="291" r:id="rId38"/>
    <p:sldId id="292" r:id="rId39"/>
    <p:sldId id="293" r:id="rId40"/>
    <p:sldId id="294" r:id="rId41"/>
    <p:sldId id="295" r:id="rId42"/>
    <p:sldId id="296" r:id="rId43"/>
    <p:sldId id="297" r:id="rId44"/>
    <p:sldId id="298" r:id="rId45"/>
    <p:sldId id="299" r:id="rId46"/>
    <p:sldId id="261" r:id="rId47"/>
    <p:sldId id="300" r:id="rId48"/>
    <p:sldId id="301" r:id="rId49"/>
    <p:sldId id="302" r:id="rId50"/>
    <p:sldId id="303" r:id="rId51"/>
    <p:sldId id="306" r:id="rId52"/>
    <p:sldId id="308" r:id="rId53"/>
    <p:sldId id="309" r:id="rId54"/>
    <p:sldId id="310" r:id="rId55"/>
    <p:sldId id="311" r:id="rId56"/>
    <p:sldId id="336" r:id="rId57"/>
    <p:sldId id="304" r:id="rId58"/>
    <p:sldId id="312" r:id="rId59"/>
    <p:sldId id="337" r:id="rId60"/>
    <p:sldId id="313" r:id="rId61"/>
    <p:sldId id="314" r:id="rId62"/>
    <p:sldId id="307" r:id="rId63"/>
    <p:sldId id="333"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28"/>
    <p:restoredTop sz="86449"/>
  </p:normalViewPr>
  <p:slideViewPr>
    <p:cSldViewPr snapToGrid="0" snapToObjects="1">
      <p:cViewPr varScale="1">
        <p:scale>
          <a:sx n="91" d="100"/>
          <a:sy n="91" d="100"/>
        </p:scale>
        <p:origin x="680"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7AD51-F37F-8D4E-8EBF-300A9067E973}" type="datetimeFigureOut">
              <a:rPr lang="fr-FR" smtClean="0"/>
              <a:t>15/01/2019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A93E0-BB8A-6446-AF96-4F79100975B0}" type="slidenum">
              <a:rPr lang="fr-FR" smtClean="0"/>
              <a:t>‹N°›</a:t>
            </a:fld>
            <a:endParaRPr lang="fr-FR"/>
          </a:p>
        </p:txBody>
      </p:sp>
    </p:spTree>
    <p:extLst>
      <p:ext uri="{BB962C8B-B14F-4D97-AF65-F5344CB8AC3E}">
        <p14:creationId xmlns:p14="http://schemas.microsoft.com/office/powerpoint/2010/main" val="19285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BA93E0-BB8A-6446-AF96-4F79100975B0}" type="slidenum">
              <a:rPr lang="fr-FR" smtClean="0"/>
              <a:t>7</a:t>
            </a:fld>
            <a:endParaRPr lang="fr-FR"/>
          </a:p>
        </p:txBody>
      </p:sp>
    </p:spTree>
    <p:extLst>
      <p:ext uri="{BB962C8B-B14F-4D97-AF65-F5344CB8AC3E}">
        <p14:creationId xmlns:p14="http://schemas.microsoft.com/office/powerpoint/2010/main" val="18008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Modifier les styles du texte du masque
Deuxième niveau
Troisième niveau
Quatrième niveau
Cinquième niveau</a:t>
            </a:r>
            <a:endParaRPr lang="en-US" dirty="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1/15/19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1/15/19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a:t>1/15/19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a:t>1/15/19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7" name="Date Placeholder 4"/>
          <p:cNvSpPr>
            <a:spLocks noGrp="1"/>
          </p:cNvSpPr>
          <p:nvPr>
            <p:ph type="dt" sz="half" idx="10"/>
          </p:nvPr>
        </p:nvSpPr>
        <p:spPr/>
        <p:txBody>
          <a:bodyPr/>
          <a:lstStyle/>
          <a:p>
            <a:fld id="{4509A250-FF31-4206-8172-F9D3106AACB1}" type="datetimeFigureOut">
              <a:rPr lang="en-US"/>
              <a:t>1/15/19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a:t>1/15/19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file:////var/folders/rw/wjtwtkjd1n7c48q118z5fq5c0000gn/T/com.microsoft.Word/WebArchiveCopyPasteTempFiles/affiche.jpg"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 Id="rId5" Type="http://schemas.openxmlformats.org/officeDocument/2006/relationships/image" Target="../media/image66.jpeg"/><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6.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52.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81.jpeg"/><Relationship Id="rId1" Type="http://schemas.openxmlformats.org/officeDocument/2006/relationships/slideLayout" Target="../slideLayouts/slideLayout6.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jpeg"/><Relationship Id="rId2" Type="http://schemas.openxmlformats.org/officeDocument/2006/relationships/image" Target="../media/image87.png"/><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96.jpeg"/><Relationship Id="rId5" Type="http://schemas.openxmlformats.org/officeDocument/2006/relationships/image" Target="../media/image95.jpeg"/><Relationship Id="rId10" Type="http://schemas.openxmlformats.org/officeDocument/2006/relationships/image" Target="../media/image100.png"/><Relationship Id="rId4" Type="http://schemas.openxmlformats.org/officeDocument/2006/relationships/image" Target="../media/image94.jpeg"/><Relationship Id="rId9" Type="http://schemas.openxmlformats.org/officeDocument/2006/relationships/image" Target="../media/image9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image" Target="../media/image101.jpeg"/><Relationship Id="rId1" Type="http://schemas.openxmlformats.org/officeDocument/2006/relationships/slideLayout" Target="../slideLayouts/slideLayout6.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108.jpeg"/><Relationship Id="rId7" Type="http://schemas.openxmlformats.org/officeDocument/2006/relationships/image" Target="../media/image112.jpeg"/><Relationship Id="rId2" Type="http://schemas.openxmlformats.org/officeDocument/2006/relationships/image" Target="../media/image107.jpeg"/><Relationship Id="rId1" Type="http://schemas.openxmlformats.org/officeDocument/2006/relationships/slideLayout" Target="../slideLayouts/slideLayout6.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59.xml.rels><?xml version="1.0" encoding="UTF-8" standalone="yes"?>
<Relationships xmlns="http://schemas.openxmlformats.org/package/2006/relationships"><Relationship Id="rId3" Type="http://schemas.openxmlformats.org/officeDocument/2006/relationships/image" Target="../media/image115.tiff"/><Relationship Id="rId7" Type="http://schemas.openxmlformats.org/officeDocument/2006/relationships/image" Target="../media/image119.jpeg"/><Relationship Id="rId2" Type="http://schemas.openxmlformats.org/officeDocument/2006/relationships/image" Target="../media/image114.tiff"/><Relationship Id="rId1" Type="http://schemas.openxmlformats.org/officeDocument/2006/relationships/slideLayout" Target="../slideLayouts/slideLayout6.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6.xml"/><Relationship Id="rId5" Type="http://schemas.openxmlformats.org/officeDocument/2006/relationships/image" Target="../media/image123.jpeg"/><Relationship Id="rId4" Type="http://schemas.openxmlformats.org/officeDocument/2006/relationships/image" Target="../media/image122.jpeg"/></Relationships>
</file>

<file path=ppt/slides/_rels/slide61.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6.xml"/><Relationship Id="rId6" Type="http://schemas.openxmlformats.org/officeDocument/2006/relationships/image" Target="../media/image128.jpg"/><Relationship Id="rId5" Type="http://schemas.openxmlformats.org/officeDocument/2006/relationships/image" Target="../media/image127.jpg"/><Relationship Id="rId4" Type="http://schemas.openxmlformats.org/officeDocument/2006/relationships/image" Target="../media/image126.jpeg"/></Relationships>
</file>

<file path=ppt/slides/_rels/slide62.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jpeg"/><Relationship Id="rId2" Type="http://schemas.openxmlformats.org/officeDocument/2006/relationships/image" Target="../media/image129.png"/><Relationship Id="rId1" Type="http://schemas.openxmlformats.org/officeDocument/2006/relationships/slideLayout" Target="../slideLayouts/slideLayout6.xml"/><Relationship Id="rId6" Type="http://schemas.openxmlformats.org/officeDocument/2006/relationships/image" Target="../media/image133.jpeg"/><Relationship Id="rId5" Type="http://schemas.openxmlformats.org/officeDocument/2006/relationships/image" Target="../media/image132.png"/><Relationship Id="rId4" Type="http://schemas.openxmlformats.org/officeDocument/2006/relationships/image" Target="../media/image13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B9B1B-52A1-3644-A541-D3876D8FFA34}"/>
              </a:ext>
            </a:extLst>
          </p:cNvPr>
          <p:cNvSpPr>
            <a:spLocks noGrp="1"/>
          </p:cNvSpPr>
          <p:nvPr>
            <p:ph type="ctrTitle"/>
          </p:nvPr>
        </p:nvSpPr>
        <p:spPr/>
        <p:txBody>
          <a:bodyPr/>
          <a:lstStyle/>
          <a:p>
            <a:r>
              <a:rPr lang="fr-FR" dirty="0"/>
              <a:t>ABOUNA</a:t>
            </a:r>
          </a:p>
        </p:txBody>
      </p:sp>
      <p:sp>
        <p:nvSpPr>
          <p:cNvPr id="3" name="Sous-titre 2">
            <a:extLst>
              <a:ext uri="{FF2B5EF4-FFF2-40B4-BE49-F238E27FC236}">
                <a16:creationId xmlns:a16="http://schemas.microsoft.com/office/drawing/2014/main" id="{DF426DEB-475E-8F42-8F56-6AB9BBF7936B}"/>
              </a:ext>
            </a:extLst>
          </p:cNvPr>
          <p:cNvSpPr>
            <a:spLocks noGrp="1"/>
          </p:cNvSpPr>
          <p:nvPr>
            <p:ph type="subTitle" idx="1"/>
          </p:nvPr>
        </p:nvSpPr>
        <p:spPr/>
        <p:txBody>
          <a:bodyPr>
            <a:normAutofit/>
          </a:bodyPr>
          <a:lstStyle/>
          <a:p>
            <a:r>
              <a:rPr lang="fr-FR" sz="3200" dirty="0" err="1"/>
              <a:t>Mahamat</a:t>
            </a:r>
            <a:r>
              <a:rPr lang="fr-FR" sz="3200"/>
              <a:t>-Saleh Haroun (2003)</a:t>
            </a:r>
          </a:p>
        </p:txBody>
      </p:sp>
    </p:spTree>
    <p:extLst>
      <p:ext uri="{BB962C8B-B14F-4D97-AF65-F5344CB8AC3E}">
        <p14:creationId xmlns:p14="http://schemas.microsoft.com/office/powerpoint/2010/main" val="3664037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23538394-9646-534A-9CD4-E22103FAFA9E}"/>
              </a:ext>
            </a:extLst>
          </p:cNvPr>
          <p:cNvGraphicFramePr>
            <a:graphicFrameLocks noGrp="1"/>
          </p:cNvGraphicFramePr>
          <p:nvPr>
            <p:extLst>
              <p:ext uri="{D42A27DB-BD31-4B8C-83A1-F6EECF244321}">
                <p14:modId xmlns:p14="http://schemas.microsoft.com/office/powerpoint/2010/main" val="1264928921"/>
              </p:ext>
            </p:extLst>
          </p:nvPr>
        </p:nvGraphicFramePr>
        <p:xfrm>
          <a:off x="0" y="0"/>
          <a:ext cx="12192000" cy="6858000"/>
        </p:xfrm>
        <a:graphic>
          <a:graphicData uri="http://schemas.openxmlformats.org/drawingml/2006/table">
            <a:tbl>
              <a:tblPr>
                <a:tableStyleId>{5C22544A-7EE6-4342-B048-85BDC9FD1C3A}</a:tableStyleId>
              </a:tblPr>
              <a:tblGrid>
                <a:gridCol w="1790410">
                  <a:extLst>
                    <a:ext uri="{9D8B030D-6E8A-4147-A177-3AD203B41FA5}">
                      <a16:colId xmlns:a16="http://schemas.microsoft.com/office/drawing/2014/main" val="3596840492"/>
                    </a:ext>
                  </a:extLst>
                </a:gridCol>
                <a:gridCol w="3584261">
                  <a:extLst>
                    <a:ext uri="{9D8B030D-6E8A-4147-A177-3AD203B41FA5}">
                      <a16:colId xmlns:a16="http://schemas.microsoft.com/office/drawing/2014/main" val="3699836110"/>
                    </a:ext>
                  </a:extLst>
                </a:gridCol>
                <a:gridCol w="6817329">
                  <a:extLst>
                    <a:ext uri="{9D8B030D-6E8A-4147-A177-3AD203B41FA5}">
                      <a16:colId xmlns:a16="http://schemas.microsoft.com/office/drawing/2014/main" val="1171506954"/>
                    </a:ext>
                  </a:extLst>
                </a:gridCol>
              </a:tblGrid>
              <a:tr h="184904">
                <a:tc>
                  <a:txBody>
                    <a:bodyPr/>
                    <a:lstStyle/>
                    <a:p>
                      <a:pPr algn="ctr" fontAlgn="ctr"/>
                      <a:r>
                        <a:rPr lang="fr-FR" sz="1100" b="1" u="none" strike="noStrike" dirty="0">
                          <a:effectLst/>
                          <a:latin typeface="Arial" panose="020B0604020202020204" pitchFamily="34" charset="0"/>
                          <a:cs typeface="Arial" panose="020B0604020202020204" pitchFamily="34" charset="0"/>
                        </a:rPr>
                        <a:t>Étapes du récit</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ctr" fontAlgn="ctr"/>
                      <a:r>
                        <a:rPr lang="fr-FR" sz="1100" b="1" u="none" strike="noStrike" dirty="0">
                          <a:effectLst/>
                          <a:latin typeface="Arial" panose="020B0604020202020204" pitchFamily="34" charset="0"/>
                          <a:cs typeface="Arial" panose="020B0604020202020204" pitchFamily="34" charset="0"/>
                        </a:rPr>
                        <a:t>Définition</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ctr" fontAlgn="ctr"/>
                      <a:r>
                        <a:rPr lang="fr-FR" sz="1100" b="1" u="none" strike="noStrike" dirty="0">
                          <a:effectLst/>
                          <a:latin typeface="Arial" panose="020B0604020202020204" pitchFamily="34" charset="0"/>
                          <a:cs typeface="Arial" panose="020B0604020202020204" pitchFamily="34" charset="0"/>
                        </a:rPr>
                        <a:t>Dans Abouna...</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extLst>
                  <a:ext uri="{0D108BD9-81ED-4DB2-BD59-A6C34878D82A}">
                    <a16:rowId xmlns:a16="http://schemas.microsoft.com/office/drawing/2014/main" val="607548652"/>
                  </a:ext>
                </a:extLst>
              </a:tr>
              <a:tr h="543917">
                <a:tc>
                  <a:txBody>
                    <a:bodyPr/>
                    <a:lstStyle/>
                    <a:p>
                      <a:pPr algn="ctr" fontAlgn="ctr"/>
                      <a:r>
                        <a:rPr lang="fr-FR" sz="1100" b="1" u="none" strike="noStrike">
                          <a:effectLst/>
                          <a:latin typeface="Arial" panose="020B0604020202020204" pitchFamily="34" charset="0"/>
                          <a:cs typeface="Arial" panose="020B0604020202020204" pitchFamily="34" charset="0"/>
                        </a:rPr>
                        <a:t>Situation initiale</a:t>
                      </a:r>
                      <a:endParaRPr lang="fr-FR" sz="1100" b="1" i="0" u="none" strike="noStrike">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u="none" strike="noStrike" dirty="0">
                          <a:effectLst/>
                          <a:latin typeface="Arial" panose="020B0604020202020204" pitchFamily="34" charset="0"/>
                          <a:cs typeface="Arial" panose="020B0604020202020204" pitchFamily="34" charset="0"/>
                        </a:rPr>
                        <a:t>Début du récit. Présentation du cadre spatio-temporel, et des personnages (leur caractère, leurs relations, les problématiques de leur quotidien).</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b="1" u="none" strike="noStrike" dirty="0">
                          <a:effectLst/>
                          <a:latin typeface="Arial" panose="020B0604020202020204" pitchFamily="34" charset="0"/>
                          <a:cs typeface="Arial" panose="020B0604020202020204" pitchFamily="34" charset="0"/>
                        </a:rPr>
                        <a:t>0h 03’ 00 </a:t>
                      </a:r>
                      <a:r>
                        <a:rPr lang="fr-FR" sz="1100" u="none" strike="noStrike" dirty="0">
                          <a:effectLst/>
                          <a:latin typeface="Arial" panose="020B0604020202020204" pitchFamily="34" charset="0"/>
                          <a:cs typeface="Arial" panose="020B0604020202020204" pitchFamily="34" charset="0"/>
                        </a:rPr>
                        <a:t>: Amine se lève et va réveiller son grand frère, Tahir. Ils jouent, écoutent la radio : une journée commence. </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extLst>
                  <a:ext uri="{0D108BD9-81ED-4DB2-BD59-A6C34878D82A}">
                    <a16:rowId xmlns:a16="http://schemas.microsoft.com/office/drawing/2014/main" val="1634041129"/>
                  </a:ext>
                </a:extLst>
              </a:tr>
              <a:tr h="723427">
                <a:tc>
                  <a:txBody>
                    <a:bodyPr/>
                    <a:lstStyle/>
                    <a:p>
                      <a:pPr algn="ctr" fontAlgn="ctr"/>
                      <a:r>
                        <a:rPr lang="fr-FR" sz="1100" b="1" u="none" strike="noStrike" dirty="0">
                          <a:effectLst/>
                          <a:latin typeface="Arial" panose="020B0604020202020204" pitchFamily="34" charset="0"/>
                          <a:cs typeface="Arial" panose="020B0604020202020204" pitchFamily="34" charset="0"/>
                        </a:rPr>
                        <a:t>Élément perturbateur</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u="none" strike="noStrike" dirty="0">
                          <a:effectLst/>
                          <a:latin typeface="Arial" panose="020B0604020202020204" pitchFamily="34" charset="0"/>
                          <a:cs typeface="Arial" panose="020B0604020202020204" pitchFamily="34" charset="0"/>
                        </a:rPr>
                        <a:t>Événement qui altère la situation initiale et qui engendre les péripéties. Un problème se présente aux personnages qui vont devoir changer leurs habitudes et prendre une décision importante.</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b="1" u="none" strike="noStrike" dirty="0">
                          <a:effectLst/>
                          <a:latin typeface="Arial" panose="020B0604020202020204" pitchFamily="34" charset="0"/>
                          <a:cs typeface="Arial" panose="020B0604020202020204" pitchFamily="34" charset="0"/>
                        </a:rPr>
                        <a:t>0h 05’ 08 </a:t>
                      </a:r>
                      <a:r>
                        <a:rPr lang="fr-FR" sz="1100" u="none" strike="noStrike" dirty="0">
                          <a:effectLst/>
                          <a:latin typeface="Arial" panose="020B0604020202020204" pitchFamily="34" charset="0"/>
                          <a:cs typeface="Arial" panose="020B0604020202020204" pitchFamily="34" charset="0"/>
                        </a:rPr>
                        <a:t>: Ils l’attendent avec d’autres enfants, pour aller jouer au foot. Mais le père ne vient pas.</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06’ 45 </a:t>
                      </a:r>
                      <a:r>
                        <a:rPr lang="fr-FR" sz="1100" u="none" strike="noStrike" dirty="0">
                          <a:effectLst/>
                          <a:latin typeface="Arial" panose="020B0604020202020204" pitchFamily="34" charset="0"/>
                          <a:cs typeface="Arial" panose="020B0604020202020204" pitchFamily="34" charset="0"/>
                        </a:rPr>
                        <a:t>: La mère revient à la maison. Elle s’enferme, et Amine la suit. À travers un volet, Tahir l’entend dire : « Votre père adoré, il s’est barré. C’est un irresponsable ».</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extLst>
                  <a:ext uri="{0D108BD9-81ED-4DB2-BD59-A6C34878D82A}">
                    <a16:rowId xmlns:a16="http://schemas.microsoft.com/office/drawing/2014/main" val="173113085"/>
                  </a:ext>
                </a:extLst>
              </a:tr>
              <a:tr h="3958900">
                <a:tc>
                  <a:txBody>
                    <a:bodyPr/>
                    <a:lstStyle/>
                    <a:p>
                      <a:pPr algn="ctr" fontAlgn="ctr"/>
                      <a:r>
                        <a:rPr lang="fr-FR" sz="1100" b="1" u="none" strike="noStrike" dirty="0">
                          <a:effectLst/>
                          <a:latin typeface="Arial" panose="020B0604020202020204" pitchFamily="34" charset="0"/>
                          <a:cs typeface="Arial" panose="020B0604020202020204" pitchFamily="34" charset="0"/>
                        </a:rPr>
                        <a:t>Péripéties et points culminants</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u="none" strike="noStrike" dirty="0">
                          <a:effectLst/>
                          <a:latin typeface="Arial" panose="020B0604020202020204" pitchFamily="34" charset="0"/>
                          <a:cs typeface="Arial" panose="020B0604020202020204" pitchFamily="34" charset="0"/>
                        </a:rPr>
                        <a:t>Ensemble des événements ou aventures provoqués par l’élément perturbateur. Petites pointes d’actions et de tensions qui éloignent ou rapprochent le personnage de la résolution du problème, marquant souvent des </a:t>
                      </a:r>
                      <a:r>
                        <a:rPr lang="fr-FR" sz="1100" u="none" strike="noStrike" dirty="0">
                          <a:solidFill>
                            <a:srgbClr val="FF0000"/>
                          </a:solidFill>
                          <a:effectLst/>
                          <a:latin typeface="Arial" panose="020B0604020202020204" pitchFamily="34" charset="0"/>
                          <a:cs typeface="Arial" panose="020B0604020202020204" pitchFamily="34" charset="0"/>
                        </a:rPr>
                        <a:t>tournants</a:t>
                      </a:r>
                      <a:r>
                        <a:rPr lang="fr-FR" sz="1100" u="none" strike="noStrike" dirty="0">
                          <a:effectLst/>
                          <a:latin typeface="Arial" panose="020B0604020202020204" pitchFamily="34" charset="0"/>
                          <a:cs typeface="Arial" panose="020B0604020202020204" pitchFamily="34" charset="0"/>
                        </a:rPr>
                        <a:t> dans le déroulé de l’intrigue et le comportement du héros.                           </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b="1" u="none" strike="noStrike" dirty="0">
                          <a:effectLst/>
                          <a:latin typeface="Arial" panose="020B0604020202020204" pitchFamily="34" charset="0"/>
                          <a:cs typeface="Arial" panose="020B0604020202020204" pitchFamily="34" charset="0"/>
                        </a:rPr>
                        <a:t>0h 08’ 36 </a:t>
                      </a:r>
                      <a:r>
                        <a:rPr lang="fr-FR" sz="1100" u="none" strike="noStrike" dirty="0">
                          <a:effectLst/>
                          <a:latin typeface="Arial" panose="020B0604020202020204" pitchFamily="34" charset="0"/>
                          <a:cs typeface="Arial" panose="020B0604020202020204" pitchFamily="34" charset="0"/>
                        </a:rPr>
                        <a:t>: Les deux frères errent dans la ville. Ils observent la foule au pont-frontière qui mène au Cameroun. Sur un terrain vague, ils jouent et Amine se plaint d’une douleur. </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12’ 03 </a:t>
                      </a:r>
                      <a:r>
                        <a:rPr lang="fr-FR" sz="1100" u="none" strike="noStrike" dirty="0">
                          <a:effectLst/>
                          <a:latin typeface="Arial" panose="020B0604020202020204" pitchFamily="34" charset="0"/>
                          <a:cs typeface="Arial" panose="020B0604020202020204" pitchFamily="34" charset="0"/>
                        </a:rPr>
                        <a:t>: La mère les dispute. Puis Tahir lui fait la lecture de son livre préféré, pendant que la mère coud.</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15’ 14 </a:t>
                      </a:r>
                      <a:r>
                        <a:rPr lang="fr-FR" sz="1100" u="none" strike="noStrike" dirty="0">
                          <a:effectLst/>
                          <a:latin typeface="Arial" panose="020B0604020202020204" pitchFamily="34" charset="0"/>
                          <a:cs typeface="Arial" panose="020B0604020202020204" pitchFamily="34" charset="0"/>
                        </a:rPr>
                        <a:t>: En pleine nuit, Amine se réveille en toussant. Sa mère l’emmène chez la doctoresse.                                       </a:t>
                      </a:r>
                      <a:r>
                        <a:rPr lang="fr-FR" sz="1100" b="1" u="none" strike="noStrike" dirty="0">
                          <a:effectLst/>
                          <a:latin typeface="Arial" panose="020B0604020202020204" pitchFamily="34" charset="0"/>
                          <a:cs typeface="Arial" panose="020B0604020202020204" pitchFamily="34" charset="0"/>
                        </a:rPr>
                        <a:t>0h 18’ 58 </a:t>
                      </a:r>
                      <a:r>
                        <a:rPr lang="fr-FR" sz="1100" u="none" strike="noStrike" dirty="0">
                          <a:effectLst/>
                          <a:latin typeface="Arial" panose="020B0604020202020204" pitchFamily="34" charset="0"/>
                          <a:cs typeface="Arial" panose="020B0604020202020204" pitchFamily="34" charset="0"/>
                        </a:rPr>
                        <a:t>: Tahir et Amine rencontrent leur oncle, « Tonton Adoum », qui gratte la guitare. Ils vont à l’usine qui emploie leur père.</a:t>
                      </a:r>
                      <a:br>
                        <a:rPr lang="fr-FR" sz="1100" u="none" strike="noStrike" dirty="0">
                          <a:effectLst/>
                          <a:latin typeface="Arial" panose="020B0604020202020204" pitchFamily="34" charset="0"/>
                          <a:cs typeface="Arial" panose="020B0604020202020204" pitchFamily="34" charset="0"/>
                        </a:rPr>
                      </a:br>
                      <a:r>
                        <a:rPr lang="fr-FR" sz="1100" b="1" u="none" strike="noStrike" dirty="0">
                          <a:solidFill>
                            <a:srgbClr val="00B050"/>
                          </a:solidFill>
                          <a:effectLst/>
                          <a:latin typeface="Arial" panose="020B0604020202020204" pitchFamily="34" charset="0"/>
                          <a:cs typeface="Arial" panose="020B0604020202020204" pitchFamily="34" charset="0"/>
                        </a:rPr>
                        <a:t>0h 22’ 09 </a:t>
                      </a:r>
                      <a:r>
                        <a:rPr lang="fr-FR" sz="1100" u="none" strike="noStrike" dirty="0">
                          <a:solidFill>
                            <a:srgbClr val="00B050"/>
                          </a:solidFill>
                          <a:effectLst/>
                          <a:latin typeface="Arial" panose="020B0604020202020204" pitchFamily="34" charset="0"/>
                          <a:cs typeface="Arial" panose="020B0604020202020204" pitchFamily="34" charset="0"/>
                        </a:rPr>
                        <a:t>: Au cinéma, ils découvrent sur l’écran leur père. Et le père réapparait pour faire la lecture du livre d’Amine le soir.</a:t>
                      </a:r>
                      <a:br>
                        <a:rPr lang="fr-FR" sz="1100" u="none" strike="noStrike" dirty="0">
                          <a:solidFill>
                            <a:srgbClr val="00B050"/>
                          </a:solidFill>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26’ 32 </a:t>
                      </a:r>
                      <a:r>
                        <a:rPr lang="fr-FR" sz="1100" u="none" strike="noStrike" dirty="0">
                          <a:effectLst/>
                          <a:latin typeface="Arial" panose="020B0604020202020204" pitchFamily="34" charset="0"/>
                          <a:cs typeface="Arial" panose="020B0604020202020204" pitchFamily="34" charset="0"/>
                        </a:rPr>
                        <a:t>: Les deux frères volent une bobine du film. Ils sont emmenés au commissariat puis relâchés grâce à leur mère.</a:t>
                      </a:r>
                      <a:br>
                        <a:rPr lang="fr-FR" sz="1100" u="none" strike="noStrike" dirty="0">
                          <a:effectLst/>
                          <a:latin typeface="Arial" panose="020B0604020202020204" pitchFamily="34" charset="0"/>
                          <a:cs typeface="Arial" panose="020B0604020202020204" pitchFamily="34" charset="0"/>
                        </a:rPr>
                      </a:br>
                      <a:r>
                        <a:rPr lang="fr-FR" sz="1100" b="1" u="none" strike="noStrike" dirty="0">
                          <a:solidFill>
                            <a:srgbClr val="FF0000"/>
                          </a:solidFill>
                          <a:effectLst/>
                          <a:latin typeface="Arial" panose="020B0604020202020204" pitchFamily="34" charset="0"/>
                          <a:cs typeface="Arial" panose="020B0604020202020204" pitchFamily="34" charset="0"/>
                        </a:rPr>
                        <a:t>0h 31’ 37 </a:t>
                      </a:r>
                      <a:r>
                        <a:rPr lang="fr-FR" sz="1100" u="none" strike="noStrike" dirty="0">
                          <a:solidFill>
                            <a:srgbClr val="FF0000"/>
                          </a:solidFill>
                          <a:effectLst/>
                          <a:latin typeface="Arial" panose="020B0604020202020204" pitchFamily="34" charset="0"/>
                          <a:cs typeface="Arial" panose="020B0604020202020204" pitchFamily="34" charset="0"/>
                        </a:rPr>
                        <a:t>: Leur mère les abandonne à l'école coranique là pour qu’un marabout se charge d’eux. </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34’ 32 </a:t>
                      </a:r>
                      <a:r>
                        <a:rPr lang="fr-FR" sz="1100" u="none" strike="noStrike" dirty="0">
                          <a:effectLst/>
                          <a:latin typeface="Arial" panose="020B0604020202020204" pitchFamily="34" charset="0"/>
                          <a:cs typeface="Arial" panose="020B0604020202020204" pitchFamily="34" charset="0"/>
                        </a:rPr>
                        <a:t>: Amine observe la vie quotidienne de l’école coranique. Tous les enfants écoutent le sermon du marabout. La femme de celui-ci s’intéresse à Amine. Dans le dortoir, ce dernier a une crise d’asthme.</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40’ 53 </a:t>
                      </a:r>
                      <a:r>
                        <a:rPr lang="fr-FR" sz="1100" u="none" strike="noStrike" dirty="0">
                          <a:effectLst/>
                          <a:latin typeface="Arial" panose="020B0604020202020204" pitchFamily="34" charset="0"/>
                          <a:cs typeface="Arial" panose="020B0604020202020204" pitchFamily="34" charset="0"/>
                        </a:rPr>
                        <a:t>: Tahir s’intéresse à une jeune fille. Il retrouve son frère au moment de la baignade collective : Amine se bat avec un autre garçon et est puni. Tahir annonce qu’ils partiront le lendemain à la recherche de leur père.</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45’ 38 </a:t>
                      </a:r>
                      <a:r>
                        <a:rPr lang="fr-FR" sz="1100" u="none" strike="noStrike" dirty="0">
                          <a:effectLst/>
                          <a:latin typeface="Arial" panose="020B0604020202020204" pitchFamily="34" charset="0"/>
                          <a:cs typeface="Arial" panose="020B0604020202020204" pitchFamily="34" charset="0"/>
                        </a:rPr>
                        <a:t>: Au petit matin, les deux frères s’enfuient. Ils sont vite repris. Tahir est battu puis enchainé.</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50’ 58 </a:t>
                      </a:r>
                      <a:r>
                        <a:rPr lang="fr-FR" sz="1100" u="none" strike="noStrike" dirty="0">
                          <a:effectLst/>
                          <a:latin typeface="Arial" panose="020B0604020202020204" pitchFamily="34" charset="0"/>
                          <a:cs typeface="Arial" panose="020B0604020202020204" pitchFamily="34" charset="0"/>
                        </a:rPr>
                        <a:t>: Tahir est libèré. L’oncle guitariste arrive à l’école, portant un poster représentant un rivage. </a:t>
                      </a:r>
                      <a:r>
                        <a:rPr lang="fr-FR" sz="1100" u="none" strike="noStrike" dirty="0">
                          <a:solidFill>
                            <a:srgbClr val="00B050"/>
                          </a:solidFill>
                          <a:effectLst/>
                          <a:latin typeface="Arial" panose="020B0604020202020204" pitchFamily="34" charset="0"/>
                          <a:cs typeface="Arial" panose="020B0604020202020204" pitchFamily="34" charset="0"/>
                        </a:rPr>
                        <a:t>La mer se met à bouger, comme si leur horizon s’ouvrait.</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0h 54’ 48 </a:t>
                      </a:r>
                      <a:r>
                        <a:rPr lang="fr-FR" sz="1100" u="none" strike="noStrike" dirty="0">
                          <a:effectLst/>
                          <a:latin typeface="Arial" panose="020B0604020202020204" pitchFamily="34" charset="0"/>
                          <a:cs typeface="Arial" panose="020B0604020202020204" pitchFamily="34" charset="0"/>
                        </a:rPr>
                        <a:t>: Tahir hésite à partir avec son frère. Ils se disputent puis se réconcilient pour jouer au foot. Pendant ce temps, l’enfant ennemi d'Amine dérobe son médicament.                                                                                                                   </a:t>
                      </a:r>
                      <a:r>
                        <a:rPr lang="fr-FR" sz="1100" b="1" u="none" strike="noStrike" dirty="0">
                          <a:solidFill>
                            <a:srgbClr val="FF0000"/>
                          </a:solidFill>
                          <a:effectLst/>
                          <a:latin typeface="Arial" panose="020B0604020202020204" pitchFamily="34" charset="0"/>
                          <a:cs typeface="Arial" panose="020B0604020202020204" pitchFamily="34" charset="0"/>
                        </a:rPr>
                        <a:t>0h 59’ 37 </a:t>
                      </a:r>
                      <a:r>
                        <a:rPr lang="fr-FR" sz="1100" u="none" strike="noStrike" dirty="0">
                          <a:solidFill>
                            <a:srgbClr val="FF0000"/>
                          </a:solidFill>
                          <a:effectLst/>
                          <a:latin typeface="Arial" panose="020B0604020202020204" pitchFamily="34" charset="0"/>
                          <a:cs typeface="Arial" panose="020B0604020202020204" pitchFamily="34" charset="0"/>
                        </a:rPr>
                        <a:t>: Amine a une crise d'asthme et ne retrouve pas son médicament. Tous les enfants sont interroges, mais refusent de parler. Amine s'endort, pendant que son frère lui lit son livre fétiche.</a:t>
                      </a:r>
                      <a:endParaRPr lang="fr-FR" sz="1100" b="0" i="0" u="none" strike="noStrike" dirty="0">
                        <a:solidFill>
                          <a:srgbClr val="FF0000"/>
                        </a:solidFill>
                        <a:effectLst/>
                        <a:latin typeface="Arial" panose="020B0604020202020204" pitchFamily="34" charset="0"/>
                        <a:cs typeface="Arial" panose="020B0604020202020204" pitchFamily="34" charset="0"/>
                      </a:endParaRPr>
                    </a:p>
                  </a:txBody>
                  <a:tcPr marL="4582" marR="4582" marT="4582" marB="0" anchor="ctr"/>
                </a:tc>
                <a:extLst>
                  <a:ext uri="{0D108BD9-81ED-4DB2-BD59-A6C34878D82A}">
                    <a16:rowId xmlns:a16="http://schemas.microsoft.com/office/drawing/2014/main" val="3046578648"/>
                  </a:ext>
                </a:extLst>
              </a:tr>
              <a:tr h="1082441">
                <a:tc>
                  <a:txBody>
                    <a:bodyPr/>
                    <a:lstStyle/>
                    <a:p>
                      <a:pPr algn="ctr" fontAlgn="ctr"/>
                      <a:r>
                        <a:rPr lang="fr-FR" sz="1100" b="1" u="none" strike="noStrike" dirty="0">
                          <a:effectLst/>
                          <a:latin typeface="Arial" panose="020B0604020202020204" pitchFamily="34" charset="0"/>
                          <a:cs typeface="Arial" panose="020B0604020202020204" pitchFamily="34" charset="0"/>
                        </a:rPr>
                        <a:t>Dénouement/élément de résolution</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u="none" strike="noStrike" dirty="0">
                          <a:effectLst/>
                          <a:latin typeface="Arial" panose="020B0604020202020204" pitchFamily="34" charset="0"/>
                          <a:cs typeface="Arial" panose="020B0604020202020204" pitchFamily="34" charset="0"/>
                        </a:rPr>
                        <a:t>La résolution du problème par le personnage principal. Redescente de la tension dramatique.</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b="1" u="none" strike="noStrike" dirty="0">
                          <a:effectLst/>
                          <a:latin typeface="Arial" panose="020B0604020202020204" pitchFamily="34" charset="0"/>
                          <a:cs typeface="Arial" panose="020B0604020202020204" pitchFamily="34" charset="0"/>
                        </a:rPr>
                        <a:t>1h 03’ 47 </a:t>
                      </a:r>
                      <a:r>
                        <a:rPr lang="fr-FR" sz="1100" u="none" strike="noStrike" dirty="0">
                          <a:effectLst/>
                          <a:latin typeface="Arial" panose="020B0604020202020204" pitchFamily="34" charset="0"/>
                          <a:cs typeface="Arial" panose="020B0604020202020204" pitchFamily="34" charset="0"/>
                        </a:rPr>
                        <a:t>: Pendant l’enterrement de son frère, </a:t>
                      </a:r>
                      <a:r>
                        <a:rPr lang="fr-FR" sz="1100" u="none" strike="noStrike" dirty="0">
                          <a:solidFill>
                            <a:srgbClr val="00B050"/>
                          </a:solidFill>
                          <a:effectLst/>
                          <a:latin typeface="Arial" panose="020B0604020202020204" pitchFamily="34" charset="0"/>
                          <a:cs typeface="Arial" panose="020B0604020202020204" pitchFamily="34" charset="0"/>
                        </a:rPr>
                        <a:t>Tahir le retrouve sur la plage du poster</a:t>
                      </a:r>
                      <a:r>
                        <a:rPr lang="fr-FR" sz="1100" u="none" strike="noStrike" dirty="0">
                          <a:effectLst/>
                          <a:latin typeface="Arial" panose="020B0604020202020204" pitchFamily="34" charset="0"/>
                          <a:cs typeface="Arial" panose="020B0604020202020204" pitchFamily="34" charset="0"/>
                        </a:rPr>
                        <a:t>. Avec l’aide de l’ennemi d’Amine, Tahir s’enfuit. Il est rejoint par la jeune fille sourde et muette.</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1h 09’ 09 </a:t>
                      </a:r>
                      <a:r>
                        <a:rPr lang="fr-FR" sz="1100" u="none" strike="noStrike" dirty="0">
                          <a:effectLst/>
                          <a:latin typeface="Arial" panose="020B0604020202020204" pitchFamily="34" charset="0"/>
                          <a:cs typeface="Arial" panose="020B0604020202020204" pitchFamily="34" charset="0"/>
                        </a:rPr>
                        <a:t>: Tahir et son amie apprennent à se connaître. À la maison, ils ne trouvent pas la mère.</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1h 11’ 39 : </a:t>
                      </a:r>
                      <a:r>
                        <a:rPr lang="fr-FR" sz="1100" u="none" strike="noStrike" dirty="0">
                          <a:effectLst/>
                          <a:latin typeface="Arial" panose="020B0604020202020204" pitchFamily="34" charset="0"/>
                          <a:cs typeface="Arial" panose="020B0604020202020204" pitchFamily="34" charset="0"/>
                        </a:rPr>
                        <a:t>Dans les rues de N’Djamena, le jeune couple circule à mobylette, puis se fait photographier.</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1h 12’ 37 : </a:t>
                      </a:r>
                      <a:r>
                        <a:rPr lang="fr-FR" sz="1100" u="none" strike="noStrike" dirty="0">
                          <a:effectLst/>
                          <a:latin typeface="Arial" panose="020B0604020202020204" pitchFamily="34" charset="0"/>
                          <a:cs typeface="Arial" panose="020B0604020202020204" pitchFamily="34" charset="0"/>
                        </a:rPr>
                        <a:t>Tahir retrouve sa mère dans un hôpital psychiatrique.</a:t>
                      </a:r>
                      <a:br>
                        <a:rPr lang="fr-FR" sz="1100" u="none" strike="noStrike" dirty="0">
                          <a:effectLst/>
                          <a:latin typeface="Arial" panose="020B0604020202020204" pitchFamily="34" charset="0"/>
                          <a:cs typeface="Arial" panose="020B0604020202020204" pitchFamily="34" charset="0"/>
                        </a:rPr>
                      </a:br>
                      <a:r>
                        <a:rPr lang="fr-FR" sz="1100" b="1" u="none" strike="noStrike" dirty="0">
                          <a:effectLst/>
                          <a:latin typeface="Arial" panose="020B0604020202020204" pitchFamily="34" charset="0"/>
                          <a:cs typeface="Arial" panose="020B0604020202020204" pitchFamily="34" charset="0"/>
                        </a:rPr>
                        <a:t>1h 13’11 </a:t>
                      </a:r>
                      <a:r>
                        <a:rPr lang="fr-FR" sz="1100" u="none" strike="noStrike" dirty="0">
                          <a:effectLst/>
                          <a:latin typeface="Arial" panose="020B0604020202020204" pitchFamily="34" charset="0"/>
                          <a:cs typeface="Arial" panose="020B0604020202020204" pitchFamily="34" charset="0"/>
                        </a:rPr>
                        <a:t>: Avec l’aide de son amie, Tahir enlevé sa mère.                                   </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extLst>
                  <a:ext uri="{0D108BD9-81ED-4DB2-BD59-A6C34878D82A}">
                    <a16:rowId xmlns:a16="http://schemas.microsoft.com/office/drawing/2014/main" val="489681465"/>
                  </a:ext>
                </a:extLst>
              </a:tr>
              <a:tr h="364411">
                <a:tc>
                  <a:txBody>
                    <a:bodyPr/>
                    <a:lstStyle/>
                    <a:p>
                      <a:pPr algn="ctr" fontAlgn="ctr"/>
                      <a:r>
                        <a:rPr lang="fr-FR" sz="1100" b="1" u="none" strike="noStrike" dirty="0">
                          <a:effectLst/>
                          <a:latin typeface="Arial" panose="020B0604020202020204" pitchFamily="34" charset="0"/>
                          <a:cs typeface="Arial" panose="020B0604020202020204" pitchFamily="34" charset="0"/>
                        </a:rPr>
                        <a:t>Situation finale/épilogue</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u="none" strike="noStrike" dirty="0">
                          <a:effectLst/>
                          <a:latin typeface="Arial" panose="020B0604020202020204" pitchFamily="34" charset="0"/>
                          <a:cs typeface="Arial" panose="020B0604020202020204" pitchFamily="34" charset="0"/>
                        </a:rPr>
                        <a:t>Dernière étape du récit. Retour à la normale et ouverture sur l'avenir.</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tc>
                  <a:txBody>
                    <a:bodyPr/>
                    <a:lstStyle/>
                    <a:p>
                      <a:pPr algn="l" fontAlgn="ctr"/>
                      <a:r>
                        <a:rPr lang="fr-FR" sz="1100" b="1" u="none" strike="noStrike" dirty="0">
                          <a:effectLst/>
                          <a:latin typeface="Arial" panose="020B0604020202020204" pitchFamily="34" charset="0"/>
                          <a:cs typeface="Arial" panose="020B0604020202020204" pitchFamily="34" charset="0"/>
                        </a:rPr>
                        <a:t>1h 14’ 03 </a:t>
                      </a:r>
                      <a:r>
                        <a:rPr lang="fr-FR" sz="1100" u="none" strike="noStrike" dirty="0">
                          <a:effectLst/>
                          <a:latin typeface="Arial" panose="020B0604020202020204" pitchFamily="34" charset="0"/>
                          <a:cs typeface="Arial" panose="020B0604020202020204" pitchFamily="34" charset="0"/>
                        </a:rPr>
                        <a:t>: À la maison, la mère reste prostrée. Lorsque Tahir fredonne une chanson, elle reprend ses esprits.</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4582" marR="4582" marT="4582" marB="0" anchor="ctr"/>
                </a:tc>
                <a:extLst>
                  <a:ext uri="{0D108BD9-81ED-4DB2-BD59-A6C34878D82A}">
                    <a16:rowId xmlns:a16="http://schemas.microsoft.com/office/drawing/2014/main" val="3456708513"/>
                  </a:ext>
                </a:extLst>
              </a:tr>
            </a:tbl>
          </a:graphicData>
        </a:graphic>
      </p:graphicFrame>
    </p:spTree>
    <p:extLst>
      <p:ext uri="{BB962C8B-B14F-4D97-AF65-F5344CB8AC3E}">
        <p14:creationId xmlns:p14="http://schemas.microsoft.com/office/powerpoint/2010/main" val="327698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21B16-A628-8347-9D88-4D365AB0FD99}"/>
              </a:ext>
            </a:extLst>
          </p:cNvPr>
          <p:cNvSpPr>
            <a:spLocks noGrp="1"/>
          </p:cNvSpPr>
          <p:nvPr>
            <p:ph type="title"/>
          </p:nvPr>
        </p:nvSpPr>
        <p:spPr>
          <a:xfrm>
            <a:off x="533570" y="1043560"/>
            <a:ext cx="11086344" cy="4822667"/>
          </a:xfrm>
        </p:spPr>
        <p:txBody>
          <a:bodyPr/>
          <a:lstStyle/>
          <a:p>
            <a:r>
              <a:rPr lang="fr-FR" sz="2400" b="1" dirty="0"/>
              <a:t>Qu’est-ce qu’un récit initiatique ? </a:t>
            </a:r>
            <a:br>
              <a:rPr lang="fr-FR" sz="2400" b="1" dirty="0"/>
            </a:br>
            <a:br>
              <a:rPr lang="fr-FR" sz="2400" dirty="0"/>
            </a:br>
            <a:r>
              <a:rPr lang="fr-FR" sz="2400" dirty="0"/>
              <a:t>Le </a:t>
            </a:r>
            <a:r>
              <a:rPr lang="fr-FR" sz="2400" b="1" dirty="0"/>
              <a:t>récit initiatique</a:t>
            </a:r>
            <a:r>
              <a:rPr lang="fr-FR" sz="2400" dirty="0"/>
              <a:t> est un type de récit où l'on suit l'évolution du personnage, qui peut être positive ou négative, vers la compréhension du monde ou de lui-même. Tout récit initiatique met en œuvre un passage. L'une des grandes caractéristiques du récit initiatique est de présenter un certain nombre d'épreuves et d'obstacles qui se déroule sur un temps assez long, et implique souvent des épreuves, des souffrances et dont le personnage doit triompher et sortir « grandi ». Le personnage en sort toujours transformé dans sa façon de penser et/ou d'agir, positivement ou négativement. </a:t>
            </a:r>
            <a:br>
              <a:rPr lang="fr-FR" sz="2400" dirty="0"/>
            </a:br>
            <a:endParaRPr lang="fr-FR" sz="2400" dirty="0"/>
          </a:p>
        </p:txBody>
      </p:sp>
    </p:spTree>
    <p:extLst>
      <p:ext uri="{BB962C8B-B14F-4D97-AF65-F5344CB8AC3E}">
        <p14:creationId xmlns:p14="http://schemas.microsoft.com/office/powerpoint/2010/main" val="346566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3DDF990-8874-1649-AAB9-143DC63150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6723" y="741648"/>
            <a:ext cx="3220951" cy="4717746"/>
          </a:xfrm>
          <a:prstGeom prst="rect">
            <a:avLst/>
          </a:prstGeom>
        </p:spPr>
      </p:pic>
      <p:pic>
        <p:nvPicPr>
          <p:cNvPr id="6" name="Image 5">
            <a:extLst>
              <a:ext uri="{FF2B5EF4-FFF2-40B4-BE49-F238E27FC236}">
                <a16:creationId xmlns:a16="http://schemas.microsoft.com/office/drawing/2014/main" id="{EDE48310-73AA-2E4A-9362-50AB942AAC36}"/>
              </a:ext>
            </a:extLst>
          </p:cNvPr>
          <p:cNvPicPr>
            <a:picLocks noChangeAspect="1"/>
          </p:cNvPicPr>
          <p:nvPr/>
        </p:nvPicPr>
        <p:blipFill>
          <a:blip r:embed="rId3"/>
          <a:stretch>
            <a:fillRect/>
          </a:stretch>
        </p:blipFill>
        <p:spPr>
          <a:xfrm>
            <a:off x="6937131" y="723856"/>
            <a:ext cx="2875833" cy="4735538"/>
          </a:xfrm>
          <a:prstGeom prst="rect">
            <a:avLst/>
          </a:prstGeom>
        </p:spPr>
      </p:pic>
      <p:sp>
        <p:nvSpPr>
          <p:cNvPr id="2" name="ZoneTexte 1">
            <a:extLst>
              <a:ext uri="{FF2B5EF4-FFF2-40B4-BE49-F238E27FC236}">
                <a16:creationId xmlns:a16="http://schemas.microsoft.com/office/drawing/2014/main" id="{6FFB1486-8EA4-3D4A-B59F-F3B181AF375F}"/>
              </a:ext>
            </a:extLst>
          </p:cNvPr>
          <p:cNvSpPr txBox="1"/>
          <p:nvPr/>
        </p:nvSpPr>
        <p:spPr>
          <a:xfrm>
            <a:off x="2253452" y="5651640"/>
            <a:ext cx="2547492" cy="369332"/>
          </a:xfrm>
          <a:prstGeom prst="rect">
            <a:avLst/>
          </a:prstGeom>
          <a:noFill/>
        </p:spPr>
        <p:txBody>
          <a:bodyPr wrap="none" rtlCol="0">
            <a:spAutoFit/>
          </a:bodyPr>
          <a:lstStyle/>
          <a:p>
            <a:r>
              <a:rPr lang="fr-FR" i="1" dirty="0"/>
              <a:t>USA</a:t>
            </a:r>
            <a:r>
              <a:rPr lang="fr-FR" dirty="0"/>
              <a:t>, John Dos </a:t>
            </a:r>
            <a:r>
              <a:rPr lang="fr-FR" dirty="0" err="1"/>
              <a:t>Passos</a:t>
            </a:r>
            <a:endParaRPr lang="fr-FR" dirty="0"/>
          </a:p>
        </p:txBody>
      </p:sp>
      <p:sp>
        <p:nvSpPr>
          <p:cNvPr id="3" name="ZoneTexte 2">
            <a:extLst>
              <a:ext uri="{FF2B5EF4-FFF2-40B4-BE49-F238E27FC236}">
                <a16:creationId xmlns:a16="http://schemas.microsoft.com/office/drawing/2014/main" id="{BFFAC027-E7C6-0C43-88AD-6799466F5E67}"/>
              </a:ext>
            </a:extLst>
          </p:cNvPr>
          <p:cNvSpPr txBox="1"/>
          <p:nvPr/>
        </p:nvSpPr>
        <p:spPr>
          <a:xfrm>
            <a:off x="6285372" y="5651640"/>
            <a:ext cx="4179349" cy="369332"/>
          </a:xfrm>
          <a:prstGeom prst="rect">
            <a:avLst/>
          </a:prstGeom>
          <a:noFill/>
        </p:spPr>
        <p:txBody>
          <a:bodyPr wrap="none" rtlCol="0">
            <a:spAutoFit/>
          </a:bodyPr>
          <a:lstStyle/>
          <a:p>
            <a:r>
              <a:rPr lang="fr-FR" i="1"/>
              <a:t>Le chercheur d’or</a:t>
            </a:r>
            <a:r>
              <a:rPr lang="fr-FR"/>
              <a:t>, J-M. G. Le </a:t>
            </a:r>
            <a:r>
              <a:rPr lang="fr-FR" err="1"/>
              <a:t>Clézio</a:t>
            </a:r>
            <a:endParaRPr lang="fr-FR"/>
          </a:p>
        </p:txBody>
      </p:sp>
    </p:spTree>
    <p:extLst>
      <p:ext uri="{BB962C8B-B14F-4D97-AF65-F5344CB8AC3E}">
        <p14:creationId xmlns:p14="http://schemas.microsoft.com/office/powerpoint/2010/main" val="243570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B68188-CB3C-B443-865B-5E5FCF212C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962" y="984739"/>
            <a:ext cx="5636207" cy="4186897"/>
          </a:xfrm>
          <a:prstGeom prst="rect">
            <a:avLst/>
          </a:prstGeom>
        </p:spPr>
      </p:pic>
      <p:pic>
        <p:nvPicPr>
          <p:cNvPr id="6" name="Image 5">
            <a:extLst>
              <a:ext uri="{FF2B5EF4-FFF2-40B4-BE49-F238E27FC236}">
                <a16:creationId xmlns:a16="http://schemas.microsoft.com/office/drawing/2014/main" id="{14E926ED-62D8-904F-9964-B13EA76711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9522" y="1728568"/>
            <a:ext cx="5680220" cy="3195124"/>
          </a:xfrm>
          <a:prstGeom prst="rect">
            <a:avLst/>
          </a:prstGeom>
        </p:spPr>
      </p:pic>
      <p:sp>
        <p:nvSpPr>
          <p:cNvPr id="7" name="ZoneTexte 6">
            <a:extLst>
              <a:ext uri="{FF2B5EF4-FFF2-40B4-BE49-F238E27FC236}">
                <a16:creationId xmlns:a16="http://schemas.microsoft.com/office/drawing/2014/main" id="{6BBC5947-753D-E44B-8193-F735255C260C}"/>
              </a:ext>
            </a:extLst>
          </p:cNvPr>
          <p:cNvSpPr txBox="1"/>
          <p:nvPr/>
        </p:nvSpPr>
        <p:spPr>
          <a:xfrm>
            <a:off x="823973" y="5356302"/>
            <a:ext cx="4838184" cy="369332"/>
          </a:xfrm>
          <a:prstGeom prst="rect">
            <a:avLst/>
          </a:prstGeom>
          <a:noFill/>
        </p:spPr>
        <p:txBody>
          <a:bodyPr wrap="none" rtlCol="0">
            <a:spAutoFit/>
          </a:bodyPr>
          <a:lstStyle/>
          <a:p>
            <a:r>
              <a:rPr lang="fr-FR" i="1"/>
              <a:t>Allemagne Année Zéro</a:t>
            </a:r>
            <a:r>
              <a:rPr lang="fr-FR"/>
              <a:t>, Roberto Rossellini </a:t>
            </a:r>
          </a:p>
        </p:txBody>
      </p:sp>
      <p:sp>
        <p:nvSpPr>
          <p:cNvPr id="8" name="ZoneTexte 7">
            <a:extLst>
              <a:ext uri="{FF2B5EF4-FFF2-40B4-BE49-F238E27FC236}">
                <a16:creationId xmlns:a16="http://schemas.microsoft.com/office/drawing/2014/main" id="{33FFCE1C-BA62-054C-A702-D448A7606F65}"/>
              </a:ext>
            </a:extLst>
          </p:cNvPr>
          <p:cNvSpPr txBox="1"/>
          <p:nvPr/>
        </p:nvSpPr>
        <p:spPr>
          <a:xfrm>
            <a:off x="7324835" y="5132922"/>
            <a:ext cx="3669594" cy="369332"/>
          </a:xfrm>
          <a:prstGeom prst="rect">
            <a:avLst/>
          </a:prstGeom>
          <a:noFill/>
        </p:spPr>
        <p:txBody>
          <a:bodyPr wrap="none" rtlCol="0">
            <a:spAutoFit/>
          </a:bodyPr>
          <a:lstStyle/>
          <a:p>
            <a:r>
              <a:rPr lang="fr-FR" i="1"/>
              <a:t>Les 400 coups</a:t>
            </a:r>
            <a:r>
              <a:rPr lang="fr-FR"/>
              <a:t>, François Truffaut</a:t>
            </a:r>
          </a:p>
        </p:txBody>
      </p:sp>
    </p:spTree>
    <p:extLst>
      <p:ext uri="{BB962C8B-B14F-4D97-AF65-F5344CB8AC3E}">
        <p14:creationId xmlns:p14="http://schemas.microsoft.com/office/powerpoint/2010/main" val="302458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E3C3AC8-211B-7145-9591-AACDA2C1F48F}"/>
              </a:ext>
            </a:extLst>
          </p:cNvPr>
          <p:cNvPicPr>
            <a:picLocks noChangeAspect="1"/>
          </p:cNvPicPr>
          <p:nvPr/>
        </p:nvPicPr>
        <p:blipFill>
          <a:blip r:embed="rId2"/>
          <a:stretch>
            <a:fillRect/>
          </a:stretch>
        </p:blipFill>
        <p:spPr>
          <a:xfrm>
            <a:off x="1842869" y="860618"/>
            <a:ext cx="8358186" cy="5132219"/>
          </a:xfrm>
          <a:prstGeom prst="rect">
            <a:avLst/>
          </a:prstGeom>
        </p:spPr>
      </p:pic>
    </p:spTree>
    <p:extLst>
      <p:ext uri="{BB962C8B-B14F-4D97-AF65-F5344CB8AC3E}">
        <p14:creationId xmlns:p14="http://schemas.microsoft.com/office/powerpoint/2010/main" val="336834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C5590A7-3915-C44B-8EA5-0FC1138F7CDF}"/>
              </a:ext>
            </a:extLst>
          </p:cNvPr>
          <p:cNvPicPr>
            <a:picLocks noChangeAspect="1"/>
          </p:cNvPicPr>
          <p:nvPr/>
        </p:nvPicPr>
        <p:blipFill>
          <a:blip r:embed="rId2"/>
          <a:stretch>
            <a:fillRect/>
          </a:stretch>
        </p:blipFill>
        <p:spPr>
          <a:xfrm>
            <a:off x="1071746" y="0"/>
            <a:ext cx="10048507" cy="6858000"/>
          </a:xfrm>
          <a:prstGeom prst="rect">
            <a:avLst/>
          </a:prstGeom>
        </p:spPr>
      </p:pic>
    </p:spTree>
    <p:extLst>
      <p:ext uri="{BB962C8B-B14F-4D97-AF65-F5344CB8AC3E}">
        <p14:creationId xmlns:p14="http://schemas.microsoft.com/office/powerpoint/2010/main" val="374807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1DB3B-42FD-364C-9542-E871A5947A72}"/>
              </a:ext>
            </a:extLst>
          </p:cNvPr>
          <p:cNvSpPr>
            <a:spLocks noGrp="1"/>
          </p:cNvSpPr>
          <p:nvPr>
            <p:ph type="title"/>
          </p:nvPr>
        </p:nvSpPr>
        <p:spPr>
          <a:xfrm>
            <a:off x="1504241" y="2647278"/>
            <a:ext cx="9404723" cy="1400530"/>
          </a:xfrm>
        </p:spPr>
        <p:txBody>
          <a:bodyPr/>
          <a:lstStyle/>
          <a:p>
            <a:pPr algn="ctr"/>
            <a:r>
              <a:rPr lang="fr-FR" sz="4400"/>
              <a:t>B) Les spécificités d’</a:t>
            </a:r>
            <a:r>
              <a:rPr lang="fr-FR" sz="4400" i="1"/>
              <a:t>Abouna</a:t>
            </a:r>
            <a:endParaRPr lang="fr-FR" i="1"/>
          </a:p>
        </p:txBody>
      </p:sp>
    </p:spTree>
    <p:extLst>
      <p:ext uri="{BB962C8B-B14F-4D97-AF65-F5344CB8AC3E}">
        <p14:creationId xmlns:p14="http://schemas.microsoft.com/office/powerpoint/2010/main" val="165037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226E5-B69B-9D49-844C-D821FB8B151C}"/>
              </a:ext>
            </a:extLst>
          </p:cNvPr>
          <p:cNvSpPr>
            <a:spLocks noGrp="1"/>
          </p:cNvSpPr>
          <p:nvPr>
            <p:ph type="title"/>
          </p:nvPr>
        </p:nvSpPr>
        <p:spPr>
          <a:xfrm>
            <a:off x="503255" y="297683"/>
            <a:ext cx="6683156" cy="928469"/>
          </a:xfrm>
        </p:spPr>
        <p:txBody>
          <a:bodyPr/>
          <a:lstStyle/>
          <a:p>
            <a:r>
              <a:rPr lang="fr-FR" sz="3200" dirty="0"/>
              <a:t>Des « séquences-rupture » :</a:t>
            </a:r>
          </a:p>
        </p:txBody>
      </p:sp>
      <p:pic>
        <p:nvPicPr>
          <p:cNvPr id="4" name="Image 3">
            <a:extLst>
              <a:ext uri="{FF2B5EF4-FFF2-40B4-BE49-F238E27FC236}">
                <a16:creationId xmlns:a16="http://schemas.microsoft.com/office/drawing/2014/main" id="{A74715A1-9169-EF49-810E-E144CE9F6F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044" y="1183868"/>
            <a:ext cx="4572000" cy="2565400"/>
          </a:xfrm>
          <a:prstGeom prst="rect">
            <a:avLst/>
          </a:prstGeom>
        </p:spPr>
      </p:pic>
      <p:pic>
        <p:nvPicPr>
          <p:cNvPr id="6" name="Image 5">
            <a:extLst>
              <a:ext uri="{FF2B5EF4-FFF2-40B4-BE49-F238E27FC236}">
                <a16:creationId xmlns:a16="http://schemas.microsoft.com/office/drawing/2014/main" id="{EDE92C9A-0182-554B-BF7D-150E56E509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8333" y="3970628"/>
            <a:ext cx="4572000" cy="2565400"/>
          </a:xfrm>
          <a:prstGeom prst="rect">
            <a:avLst/>
          </a:prstGeom>
        </p:spPr>
      </p:pic>
      <p:pic>
        <p:nvPicPr>
          <p:cNvPr id="8" name="Image 7">
            <a:extLst>
              <a:ext uri="{FF2B5EF4-FFF2-40B4-BE49-F238E27FC236}">
                <a16:creationId xmlns:a16="http://schemas.microsoft.com/office/drawing/2014/main" id="{20564725-612D-D84E-B3D5-3FB27649D4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1601" y="1183868"/>
            <a:ext cx="4572000" cy="2565400"/>
          </a:xfrm>
          <a:prstGeom prst="rect">
            <a:avLst/>
          </a:prstGeom>
        </p:spPr>
      </p:pic>
    </p:spTree>
    <p:extLst>
      <p:ext uri="{BB962C8B-B14F-4D97-AF65-F5344CB8AC3E}">
        <p14:creationId xmlns:p14="http://schemas.microsoft.com/office/powerpoint/2010/main" val="76431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797699-BCB3-F641-9166-FB30C7A16A9D}"/>
              </a:ext>
            </a:extLst>
          </p:cNvPr>
          <p:cNvSpPr>
            <a:spLocks noGrp="1"/>
          </p:cNvSpPr>
          <p:nvPr>
            <p:ph type="title"/>
          </p:nvPr>
        </p:nvSpPr>
        <p:spPr>
          <a:xfrm>
            <a:off x="1403640" y="2959965"/>
            <a:ext cx="9404723" cy="1400530"/>
          </a:xfrm>
        </p:spPr>
        <p:txBody>
          <a:bodyPr/>
          <a:lstStyle/>
          <a:p>
            <a:pPr algn="ctr"/>
            <a:r>
              <a:rPr lang="fr-FR" sz="4000" dirty="0"/>
              <a:t>La mort d’Amine (1:02:40 </a:t>
            </a:r>
            <a:r>
              <a:rPr lang="fr-FR" sz="4000" dirty="0">
                <a:sym typeface="Wingdings" pitchFamily="2" charset="2"/>
              </a:rPr>
              <a:t> 1:06:47)</a:t>
            </a:r>
            <a:endParaRPr lang="fr-FR" sz="4000" dirty="0"/>
          </a:p>
        </p:txBody>
      </p:sp>
    </p:spTree>
    <p:extLst>
      <p:ext uri="{BB962C8B-B14F-4D97-AF65-F5344CB8AC3E}">
        <p14:creationId xmlns:p14="http://schemas.microsoft.com/office/powerpoint/2010/main" val="172715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7821E-C06D-DF4D-9799-565036D18DD7}"/>
              </a:ext>
            </a:extLst>
          </p:cNvPr>
          <p:cNvSpPr>
            <a:spLocks noGrp="1"/>
          </p:cNvSpPr>
          <p:nvPr>
            <p:ph type="title"/>
          </p:nvPr>
        </p:nvSpPr>
        <p:spPr>
          <a:xfrm>
            <a:off x="1436585" y="2813907"/>
            <a:ext cx="9404723" cy="891173"/>
          </a:xfrm>
        </p:spPr>
        <p:txBody>
          <a:bodyPr/>
          <a:lstStyle/>
          <a:p>
            <a:pPr algn="ctr"/>
            <a:r>
              <a:rPr lang="fr-FR" sz="4000" dirty="0"/>
              <a:t>Le pré-générique (00:00 </a:t>
            </a:r>
            <a:r>
              <a:rPr lang="fr-FR" sz="4000" dirty="0">
                <a:sym typeface="Wingdings" pitchFamily="2" charset="2"/>
              </a:rPr>
              <a:t> 1:17)</a:t>
            </a:r>
            <a:endParaRPr lang="fr-FR" sz="4000" dirty="0"/>
          </a:p>
        </p:txBody>
      </p:sp>
    </p:spTree>
    <p:extLst>
      <p:ext uri="{BB962C8B-B14F-4D97-AF65-F5344CB8AC3E}">
        <p14:creationId xmlns:p14="http://schemas.microsoft.com/office/powerpoint/2010/main" val="65940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31933-19C9-3946-A6F1-8848716B9AA7}"/>
              </a:ext>
            </a:extLst>
          </p:cNvPr>
          <p:cNvSpPr>
            <a:spLocks noGrp="1"/>
          </p:cNvSpPr>
          <p:nvPr>
            <p:ph type="title"/>
          </p:nvPr>
        </p:nvSpPr>
        <p:spPr>
          <a:xfrm>
            <a:off x="1430805" y="173510"/>
            <a:ext cx="9404723" cy="706066"/>
          </a:xfrm>
        </p:spPr>
        <p:txBody>
          <a:bodyPr/>
          <a:lstStyle/>
          <a:p>
            <a:pPr algn="ctr"/>
            <a:r>
              <a:rPr lang="fr-FR" sz="4000" b="1" dirty="0"/>
              <a:t>Plan</a:t>
            </a:r>
          </a:p>
        </p:txBody>
      </p:sp>
      <p:sp>
        <p:nvSpPr>
          <p:cNvPr id="3" name="ZoneTexte 2">
            <a:extLst>
              <a:ext uri="{FF2B5EF4-FFF2-40B4-BE49-F238E27FC236}">
                <a16:creationId xmlns:a16="http://schemas.microsoft.com/office/drawing/2014/main" id="{BF5C798D-75C5-9140-B715-0952BF7F0AB2}"/>
              </a:ext>
            </a:extLst>
          </p:cNvPr>
          <p:cNvSpPr txBox="1"/>
          <p:nvPr/>
        </p:nvSpPr>
        <p:spPr>
          <a:xfrm>
            <a:off x="797861" y="1181685"/>
            <a:ext cx="11394139" cy="6494085"/>
          </a:xfrm>
          <a:prstGeom prst="rect">
            <a:avLst/>
          </a:prstGeom>
          <a:noFill/>
        </p:spPr>
        <p:txBody>
          <a:bodyPr wrap="square" rtlCol="0">
            <a:spAutoFit/>
          </a:bodyPr>
          <a:lstStyle/>
          <a:p>
            <a:r>
              <a:rPr lang="fr-FR" sz="2200" b="1" dirty="0"/>
              <a:t>PARTIE I – ABOUNA, LE RÉCIT D’UNE QUÊTE INITIATIQUE</a:t>
            </a:r>
          </a:p>
          <a:p>
            <a:r>
              <a:rPr lang="fr-FR" sz="2200" dirty="0"/>
              <a:t>	A) Des caractéristiques propres au récit initiatique.</a:t>
            </a:r>
          </a:p>
          <a:p>
            <a:r>
              <a:rPr lang="fr-FR" sz="2200" dirty="0"/>
              <a:t>	B) Les spécificités d’Abouna.</a:t>
            </a:r>
          </a:p>
          <a:p>
            <a:r>
              <a:rPr lang="fr-FR" sz="2200" dirty="0">
                <a:sym typeface="Wingdings" pitchFamily="2" charset="2"/>
              </a:rPr>
              <a:t> </a:t>
            </a:r>
            <a:r>
              <a:rPr lang="fr-FR" sz="2200" dirty="0"/>
              <a:t>MODULE : analyse du pré-générique.</a:t>
            </a:r>
          </a:p>
          <a:p>
            <a:endParaRPr lang="fr-FR" sz="2200" dirty="0"/>
          </a:p>
          <a:p>
            <a:r>
              <a:rPr lang="fr-FR" sz="2200" b="1" dirty="0"/>
              <a:t>PARTIE II – INTERROGER LA DÉFINITION DE LA FAMILLE ET SES TRADITIONS</a:t>
            </a:r>
          </a:p>
          <a:p>
            <a:r>
              <a:rPr lang="fr-FR" sz="2200" dirty="0"/>
              <a:t>	A) L’école coranique et la religion.</a:t>
            </a:r>
          </a:p>
          <a:p>
            <a:r>
              <a:rPr lang="fr-FR" sz="2200" dirty="0"/>
              <a:t>	B) La place des adultes.</a:t>
            </a:r>
          </a:p>
          <a:p>
            <a:r>
              <a:rPr lang="fr-FR" sz="2200" dirty="0">
                <a:sym typeface="Wingdings" pitchFamily="2" charset="2"/>
              </a:rPr>
              <a:t> </a:t>
            </a:r>
            <a:r>
              <a:rPr lang="fr-FR" sz="2200" dirty="0"/>
              <a:t>MODULE 2 : tableau et travail de groupe.</a:t>
            </a:r>
          </a:p>
          <a:p>
            <a:endParaRPr lang="fr-FR" sz="2200" dirty="0"/>
          </a:p>
          <a:p>
            <a:r>
              <a:rPr lang="fr-FR" sz="2200" b="1" dirty="0"/>
              <a:t>PARTIE III – LE MANIFESTE D’UN CINÉASTE</a:t>
            </a:r>
          </a:p>
          <a:p>
            <a:pPr marL="800100" lvl="1" indent="-342900">
              <a:buAutoNum type="alphaUcParenR"/>
            </a:pPr>
            <a:r>
              <a:rPr lang="fr-FR" sz="2200" dirty="0"/>
              <a:t>Une mise en scène contemplative et picturale (ou « l’esthétique du tableau »).</a:t>
            </a:r>
          </a:p>
          <a:p>
            <a:r>
              <a:rPr lang="fr-FR" sz="2200" dirty="0"/>
              <a:t>	B) Une réflexion sur l’art et le cinéma.</a:t>
            </a:r>
          </a:p>
          <a:p>
            <a:r>
              <a:rPr lang="fr-FR" sz="2200" dirty="0">
                <a:sym typeface="Wingdings" pitchFamily="2" charset="2"/>
              </a:rPr>
              <a:t> </a:t>
            </a:r>
            <a:r>
              <a:rPr lang="fr-FR" sz="2200" dirty="0"/>
              <a:t>MODULE 3 :  travail et débat sur les divers arts.</a:t>
            </a:r>
          </a:p>
          <a:p>
            <a:endParaRPr lang="fr-FR" sz="2000" dirty="0"/>
          </a:p>
          <a:p>
            <a:endParaRPr lang="fr-FR" sz="2000" dirty="0"/>
          </a:p>
          <a:p>
            <a:endParaRPr lang="fr-FR" sz="2800" dirty="0"/>
          </a:p>
          <a:p>
            <a:endParaRPr lang="fr-FR" dirty="0"/>
          </a:p>
        </p:txBody>
      </p:sp>
    </p:spTree>
    <p:extLst>
      <p:ext uri="{BB962C8B-B14F-4D97-AF65-F5344CB8AC3E}">
        <p14:creationId xmlns:p14="http://schemas.microsoft.com/office/powerpoint/2010/main" val="824001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35FF5-A670-7543-A9B5-13B4CBE1038D}"/>
              </a:ext>
            </a:extLst>
          </p:cNvPr>
          <p:cNvSpPr>
            <a:spLocks noGrp="1"/>
          </p:cNvSpPr>
          <p:nvPr>
            <p:ph type="title"/>
          </p:nvPr>
        </p:nvSpPr>
        <p:spPr>
          <a:xfrm>
            <a:off x="589839" y="2140841"/>
            <a:ext cx="11142616" cy="2628108"/>
          </a:xfrm>
        </p:spPr>
        <p:txBody>
          <a:bodyPr/>
          <a:lstStyle/>
          <a:p>
            <a:r>
              <a:rPr lang="fr-FR" sz="2400" b="1" dirty="0"/>
              <a:t>Pré-générique : </a:t>
            </a:r>
            <a:br>
              <a:rPr lang="fr-FR" sz="2400" dirty="0"/>
            </a:br>
            <a:r>
              <a:rPr lang="fr-FR" sz="2400" dirty="0"/>
              <a:t>Désigne étymologiquement une courte séquence cinématographique placée avant le générique. </a:t>
            </a:r>
            <a:br>
              <a:rPr lang="fr-FR" sz="2400" dirty="0"/>
            </a:br>
            <a:r>
              <a:rPr lang="fr-FR" sz="2400" dirty="0"/>
              <a:t>Il dure rarement plus de cinq minutes et sert de séquence d’introduction plus ou moins informative pour le spectateur.</a:t>
            </a:r>
            <a:br>
              <a:rPr lang="fr-FR" sz="2400" dirty="0"/>
            </a:br>
            <a:r>
              <a:rPr lang="fr-FR" sz="2400" dirty="0"/>
              <a:t>Il est une pratique très courante dans les séries télévisées américaines.</a:t>
            </a:r>
            <a:br>
              <a:rPr lang="fr-FR" sz="2400" dirty="0"/>
            </a:br>
            <a:br>
              <a:rPr lang="fr-FR" sz="3200" dirty="0"/>
            </a:br>
            <a:endParaRPr lang="fr-FR" sz="3200" dirty="0"/>
          </a:p>
        </p:txBody>
      </p:sp>
    </p:spTree>
    <p:extLst>
      <p:ext uri="{BB962C8B-B14F-4D97-AF65-F5344CB8AC3E}">
        <p14:creationId xmlns:p14="http://schemas.microsoft.com/office/powerpoint/2010/main" val="379881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599B9D8-053F-DE4C-8205-87F6F5D1C48E}"/>
              </a:ext>
            </a:extLst>
          </p:cNvPr>
          <p:cNvSpPr txBox="1"/>
          <p:nvPr/>
        </p:nvSpPr>
        <p:spPr>
          <a:xfrm>
            <a:off x="471053" y="1205345"/>
            <a:ext cx="11263746" cy="4678204"/>
          </a:xfrm>
          <a:prstGeom prst="rect">
            <a:avLst/>
          </a:prstGeom>
          <a:noFill/>
        </p:spPr>
        <p:txBody>
          <a:bodyPr wrap="square" rtlCol="0">
            <a:spAutoFit/>
          </a:bodyPr>
          <a:lstStyle/>
          <a:p>
            <a:pPr algn="just"/>
            <a:r>
              <a:rPr lang="fr-FR" sz="2800" dirty="0"/>
              <a:t>Pour résumer, on a une quête initiatique engagée par chacun des deux frères.</a:t>
            </a:r>
          </a:p>
          <a:p>
            <a:pPr algn="just"/>
            <a:endParaRPr lang="fr-FR" sz="2800" dirty="0"/>
          </a:p>
          <a:p>
            <a:pPr algn="just"/>
            <a:r>
              <a:rPr lang="fr-FR" sz="2800" dirty="0"/>
              <a:t>Au niveau de la construction du récit, plusieurs particularités :</a:t>
            </a:r>
          </a:p>
          <a:p>
            <a:pPr algn="just"/>
            <a:r>
              <a:rPr lang="fr-FR" sz="2800" dirty="0"/>
              <a:t>- l’élément déclencheur placé avant la situation initiale.</a:t>
            </a:r>
          </a:p>
          <a:p>
            <a:pPr algn="just"/>
            <a:r>
              <a:rPr lang="fr-FR" sz="2800" dirty="0"/>
              <a:t>- des moments suspendus.</a:t>
            </a:r>
          </a:p>
          <a:p>
            <a:pPr algn="just"/>
            <a:r>
              <a:rPr lang="fr-FR" sz="2800" dirty="0"/>
              <a:t>- des ellipses brutales.</a:t>
            </a:r>
          </a:p>
          <a:p>
            <a:pPr algn="just"/>
            <a:r>
              <a:rPr lang="fr-FR" sz="2800" dirty="0"/>
              <a:t>- un renversement de quête.</a:t>
            </a:r>
          </a:p>
          <a:p>
            <a:pPr algn="just"/>
            <a:r>
              <a:rPr lang="fr-FR" sz="2800" dirty="0"/>
              <a:t>- la mort d’un des personnages principaux.</a:t>
            </a:r>
          </a:p>
          <a:p>
            <a:pPr algn="just"/>
            <a:r>
              <a:rPr lang="fr-FR" sz="2800" dirty="0"/>
              <a:t>- un principe d’aggravation pour une montée en tension.</a:t>
            </a:r>
          </a:p>
          <a:p>
            <a:endParaRPr lang="fr-FR" dirty="0"/>
          </a:p>
        </p:txBody>
      </p:sp>
    </p:spTree>
    <p:extLst>
      <p:ext uri="{BB962C8B-B14F-4D97-AF65-F5344CB8AC3E}">
        <p14:creationId xmlns:p14="http://schemas.microsoft.com/office/powerpoint/2010/main" val="1617071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87BA8-31C8-484D-B590-634EE5D45B50}"/>
              </a:ext>
            </a:extLst>
          </p:cNvPr>
          <p:cNvSpPr>
            <a:spLocks noGrp="1"/>
          </p:cNvSpPr>
          <p:nvPr>
            <p:ph type="title"/>
          </p:nvPr>
        </p:nvSpPr>
        <p:spPr>
          <a:xfrm>
            <a:off x="1005902" y="2651327"/>
            <a:ext cx="10160434" cy="1400530"/>
          </a:xfrm>
        </p:spPr>
        <p:txBody>
          <a:bodyPr/>
          <a:lstStyle/>
          <a:p>
            <a:pPr algn="ctr"/>
            <a:r>
              <a:rPr lang="fr-FR" dirty="0"/>
              <a:t>MODULE : Analyse du pré-générique (00:00 </a:t>
            </a:r>
            <a:r>
              <a:rPr lang="fr-FR" dirty="0">
                <a:sym typeface="Wingdings" pitchFamily="2" charset="2"/>
              </a:rPr>
              <a:t></a:t>
            </a:r>
            <a:r>
              <a:rPr lang="fr-FR" dirty="0"/>
              <a:t> 2:44)</a:t>
            </a:r>
          </a:p>
        </p:txBody>
      </p:sp>
    </p:spTree>
    <p:extLst>
      <p:ext uri="{BB962C8B-B14F-4D97-AF65-F5344CB8AC3E}">
        <p14:creationId xmlns:p14="http://schemas.microsoft.com/office/powerpoint/2010/main" val="15580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D092BB-A9B7-3445-BEC8-9FDA6B9C04FE}"/>
              </a:ext>
            </a:extLst>
          </p:cNvPr>
          <p:cNvSpPr>
            <a:spLocks noGrp="1"/>
          </p:cNvSpPr>
          <p:nvPr>
            <p:ph type="title"/>
          </p:nvPr>
        </p:nvSpPr>
        <p:spPr>
          <a:xfrm>
            <a:off x="1210758" y="452718"/>
            <a:ext cx="9404723" cy="1400530"/>
          </a:xfrm>
        </p:spPr>
        <p:txBody>
          <a:bodyPr/>
          <a:lstStyle/>
          <a:p>
            <a:pPr algn="ctr"/>
            <a:r>
              <a:rPr lang="fr-FR" dirty="0"/>
              <a:t>PARTIE II – Interroger la définition de la famille et ses traditions.</a:t>
            </a:r>
          </a:p>
        </p:txBody>
      </p:sp>
      <p:sp>
        <p:nvSpPr>
          <p:cNvPr id="6" name="Rectangle 5">
            <a:extLst>
              <a:ext uri="{FF2B5EF4-FFF2-40B4-BE49-F238E27FC236}">
                <a16:creationId xmlns:a16="http://schemas.microsoft.com/office/drawing/2014/main" id="{F38FE4DC-C5C8-9344-A5CB-1A97C95EEDD8}"/>
              </a:ext>
            </a:extLst>
          </p:cNvPr>
          <p:cNvSpPr/>
          <p:nvPr/>
        </p:nvSpPr>
        <p:spPr>
          <a:xfrm>
            <a:off x="937846" y="2889461"/>
            <a:ext cx="9950548" cy="1938992"/>
          </a:xfrm>
          <a:prstGeom prst="rect">
            <a:avLst/>
          </a:prstGeom>
        </p:spPr>
        <p:txBody>
          <a:bodyPr wrap="square">
            <a:spAutoFit/>
          </a:bodyPr>
          <a:lstStyle/>
          <a:p>
            <a:r>
              <a:rPr lang="fr-FR" sz="2400" dirty="0"/>
              <a:t>A) L’école coranique et la religion.</a:t>
            </a:r>
          </a:p>
          <a:p>
            <a:endParaRPr lang="fr-FR" sz="2400" dirty="0"/>
          </a:p>
          <a:p>
            <a:r>
              <a:rPr lang="fr-FR" sz="2400" dirty="0"/>
              <a:t>B) La place des adultes.</a:t>
            </a:r>
          </a:p>
          <a:p>
            <a:endParaRPr lang="fr-FR" sz="2400" dirty="0"/>
          </a:p>
          <a:p>
            <a:r>
              <a:rPr lang="fr-FR" sz="2400" dirty="0"/>
              <a:t>MODULE 2 : tableau et travail de groupe.</a:t>
            </a:r>
          </a:p>
        </p:txBody>
      </p:sp>
    </p:spTree>
    <p:extLst>
      <p:ext uri="{BB962C8B-B14F-4D97-AF65-F5344CB8AC3E}">
        <p14:creationId xmlns:p14="http://schemas.microsoft.com/office/powerpoint/2010/main" val="639240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796C3-A526-464D-8D5E-2AC53BF314DD}"/>
              </a:ext>
            </a:extLst>
          </p:cNvPr>
          <p:cNvSpPr>
            <a:spLocks noGrp="1"/>
          </p:cNvSpPr>
          <p:nvPr>
            <p:ph type="title"/>
          </p:nvPr>
        </p:nvSpPr>
        <p:spPr>
          <a:xfrm>
            <a:off x="1462539" y="2183546"/>
            <a:ext cx="9404723" cy="1400530"/>
          </a:xfrm>
        </p:spPr>
        <p:txBody>
          <a:bodyPr/>
          <a:lstStyle/>
          <a:p>
            <a:pPr algn="ctr"/>
            <a:r>
              <a:rPr lang="fr-FR"/>
              <a:t>A) Une école coranique critiquable…</a:t>
            </a:r>
          </a:p>
        </p:txBody>
      </p:sp>
    </p:spTree>
    <p:extLst>
      <p:ext uri="{BB962C8B-B14F-4D97-AF65-F5344CB8AC3E}">
        <p14:creationId xmlns:p14="http://schemas.microsoft.com/office/powerpoint/2010/main" val="3354557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55FF16-FE31-AD47-968D-A59BF6F5F071}"/>
              </a:ext>
            </a:extLst>
          </p:cNvPr>
          <p:cNvSpPr/>
          <p:nvPr/>
        </p:nvSpPr>
        <p:spPr>
          <a:xfrm>
            <a:off x="620486" y="1332475"/>
            <a:ext cx="10646228" cy="3970318"/>
          </a:xfrm>
          <a:prstGeom prst="rect">
            <a:avLst/>
          </a:prstGeom>
        </p:spPr>
        <p:txBody>
          <a:bodyPr wrap="square">
            <a:spAutoFit/>
          </a:bodyPr>
          <a:lstStyle/>
          <a:p>
            <a:pPr algn="just">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fr-FR" sz="2000" b="1" dirty="0" err="1">
                <a:latin typeface="Calibri" panose="020F0502020204030204" pitchFamily="34" charset="0"/>
                <a:ea typeface="Calibri" panose="020F0502020204030204" pitchFamily="34" charset="0"/>
                <a:cs typeface="Calibri" panose="020F0502020204030204" pitchFamily="34" charset="0"/>
              </a:rPr>
              <a:t>Mahamat</a:t>
            </a:r>
            <a:r>
              <a:rPr lang="fr-FR" sz="2000" b="1" dirty="0">
                <a:latin typeface="Calibri" panose="020F0502020204030204" pitchFamily="34" charset="0"/>
                <a:ea typeface="Calibri" panose="020F0502020204030204" pitchFamily="34" charset="0"/>
                <a:cs typeface="Calibri" panose="020F0502020204030204" pitchFamily="34" charset="0"/>
              </a:rPr>
              <a:t> Saleh Haroun explique le fonctionnement de ces écoles :</a:t>
            </a:r>
            <a:endParaRPr lang="fr-FR" sz="200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fr-FR" dirty="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fr-FR" i="1" dirty="0">
                <a:latin typeface="Calibri" panose="020F0502020204030204" pitchFamily="34" charset="0"/>
                <a:ea typeface="Calibri" panose="020F0502020204030204" pitchFamily="34" charset="0"/>
                <a:cs typeface="Calibri" panose="020F0502020204030204" pitchFamily="34" charset="0"/>
              </a:rPr>
              <a:t>« Chez nous l’islam est relativement modéré. Le problème est plutôt que la plupart des enfants, ne parlant pas très bien l’arabe, </a:t>
            </a:r>
            <a:r>
              <a:rPr lang="fr-FR" i="1" dirty="0">
                <a:solidFill>
                  <a:srgbClr val="FF0000"/>
                </a:solidFill>
                <a:latin typeface="Calibri" panose="020F0502020204030204" pitchFamily="34" charset="0"/>
                <a:ea typeface="Calibri" panose="020F0502020204030204" pitchFamily="34" charset="0"/>
                <a:cs typeface="Calibri" panose="020F0502020204030204" pitchFamily="34" charset="0"/>
              </a:rPr>
              <a:t>ingurgitent des textes sans les comprendre</a:t>
            </a:r>
            <a:r>
              <a:rPr lang="fr-FR" i="1" dirty="0">
                <a:latin typeface="Calibri" panose="020F0502020204030204" pitchFamily="34" charset="0"/>
                <a:ea typeface="Calibri" panose="020F0502020204030204" pitchFamily="34" charset="0"/>
                <a:cs typeface="Calibri" panose="020F0502020204030204" pitchFamily="34" charset="0"/>
              </a:rPr>
              <a:t>. Ce sont souvent des enfants abandonnés ou comme Tahir et Amine amenés là par leur mère. L’idéal serait qu’ils arrivent à avoir une bonne éducation, apprennent le Coran et qui sait ! deviennent marabouts mais il n’y a pas de projet et la plupart d’entre eux ne termine jamais l’école. Comme ils ne vont pas à l’école française, exceptée pour la minorité qui devient marabout, ils doivent se débrouiller sans aucun bagage. Ce sont des enfants exploités par leurs maîtres au nom de l’islam. Ils doivent </a:t>
            </a:r>
            <a:r>
              <a:rPr lang="fr-FR" i="1" dirty="0">
                <a:solidFill>
                  <a:srgbClr val="FF0000"/>
                </a:solidFill>
                <a:latin typeface="Calibri" panose="020F0502020204030204" pitchFamily="34" charset="0"/>
                <a:ea typeface="Calibri" panose="020F0502020204030204" pitchFamily="34" charset="0"/>
                <a:cs typeface="Calibri" panose="020F0502020204030204" pitchFamily="34" charset="0"/>
              </a:rPr>
              <a:t>travailler pour eux </a:t>
            </a:r>
            <a:r>
              <a:rPr lang="fr-FR" i="1" dirty="0">
                <a:latin typeface="Calibri" panose="020F0502020204030204" pitchFamily="34" charset="0"/>
                <a:ea typeface="Calibri" panose="020F0502020204030204" pitchFamily="34" charset="0"/>
                <a:cs typeface="Calibri" panose="020F0502020204030204" pitchFamily="34" charset="0"/>
              </a:rPr>
              <a:t>et leur rapporter un peu d’argent en mendiant dans les rues. Je me souviens être allé moi-même dans une école pareille, dans mon quartier, où j’étais externe. J’apprenais les rudiments de l’islam et à prier mais ceux, qui étaient pensionnaires </a:t>
            </a:r>
            <a:r>
              <a:rPr lang="fr-FR" i="1" dirty="0">
                <a:solidFill>
                  <a:srgbClr val="FF0000"/>
                </a:solidFill>
                <a:latin typeface="Calibri" panose="020F0502020204030204" pitchFamily="34" charset="0"/>
                <a:ea typeface="Calibri" panose="020F0502020204030204" pitchFamily="34" charset="0"/>
                <a:cs typeface="Calibri" panose="020F0502020204030204" pitchFamily="34" charset="0"/>
              </a:rPr>
              <a:t>sous l’emprise des marabouts</a:t>
            </a:r>
            <a:r>
              <a:rPr lang="fr-FR" i="1" dirty="0">
                <a:latin typeface="Calibri" panose="020F0502020204030204" pitchFamily="34" charset="0"/>
                <a:ea typeface="Calibri" panose="020F0502020204030204" pitchFamily="34" charset="0"/>
                <a:cs typeface="Calibri" panose="020F0502020204030204" pitchFamily="34" charset="0"/>
              </a:rPr>
              <a:t>, s’enfuyaient souvent. Lorsqu’on les ramenait, </a:t>
            </a:r>
            <a:r>
              <a:rPr lang="fr-FR" i="1" dirty="0">
                <a:solidFill>
                  <a:srgbClr val="FF0000"/>
                </a:solidFill>
                <a:latin typeface="Calibri" panose="020F0502020204030204" pitchFamily="34" charset="0"/>
                <a:ea typeface="Calibri" panose="020F0502020204030204" pitchFamily="34" charset="0"/>
                <a:cs typeface="Calibri" panose="020F0502020204030204" pitchFamily="34" charset="0"/>
              </a:rPr>
              <a:t>on les attachait</a:t>
            </a:r>
            <a:r>
              <a:rPr lang="fr-FR" i="1" dirty="0">
                <a:latin typeface="Calibri" panose="020F0502020204030204" pitchFamily="34" charset="0"/>
                <a:ea typeface="Calibri" panose="020F0502020204030204" pitchFamily="34" charset="0"/>
                <a:cs typeface="Calibri" panose="020F0502020204030204" pitchFamily="34" charset="0"/>
              </a:rPr>
              <a:t>. Je n’ai pas voulu dramatiser dans le film, mais ils avaient des chaînes comme des bagnards. Je me souviens qu’à l’époque, on allait aux toilettes faire ses besoins sous le regard du marabout. C’est incroyable mais c’était </a:t>
            </a:r>
            <a:r>
              <a:rPr lang="fr-FR" i="1" dirty="0">
                <a:solidFill>
                  <a:srgbClr val="FF0000"/>
                </a:solidFill>
                <a:latin typeface="Calibri" panose="020F0502020204030204" pitchFamily="34" charset="0"/>
                <a:ea typeface="Calibri" panose="020F0502020204030204" pitchFamily="34" charset="0"/>
                <a:cs typeface="Calibri" panose="020F0502020204030204" pitchFamily="34" charset="0"/>
              </a:rPr>
              <a:t>une organisation carcérale</a:t>
            </a:r>
            <a:r>
              <a:rPr lang="fr-FR" i="1" dirty="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495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BE77742-6F24-3441-8247-2D001A9AB918}"/>
              </a:ext>
            </a:extLst>
          </p:cNvPr>
          <p:cNvSpPr txBox="1"/>
          <p:nvPr/>
        </p:nvSpPr>
        <p:spPr>
          <a:xfrm>
            <a:off x="2914830" y="3235569"/>
            <a:ext cx="6867586" cy="584775"/>
          </a:xfrm>
          <a:prstGeom prst="rect">
            <a:avLst/>
          </a:prstGeom>
          <a:noFill/>
        </p:spPr>
        <p:txBody>
          <a:bodyPr wrap="none" rtlCol="0">
            <a:spAutoFit/>
          </a:bodyPr>
          <a:lstStyle/>
          <a:p>
            <a:r>
              <a:rPr lang="fr-FR" sz="3200" dirty="0"/>
              <a:t>L’arrivée à l’école (32:16 </a:t>
            </a:r>
            <a:r>
              <a:rPr lang="fr-FR" sz="3200" dirty="0">
                <a:sym typeface="Wingdings" pitchFamily="2" charset="2"/>
              </a:rPr>
              <a:t> 35:00)</a:t>
            </a:r>
            <a:endParaRPr lang="fr-FR" sz="3200" dirty="0"/>
          </a:p>
        </p:txBody>
      </p:sp>
    </p:spTree>
    <p:extLst>
      <p:ext uri="{BB962C8B-B14F-4D97-AF65-F5344CB8AC3E}">
        <p14:creationId xmlns:p14="http://schemas.microsoft.com/office/powerpoint/2010/main" val="2976955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54C4A47-59CA-444F-B322-C532697D7E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3322" y="3363686"/>
            <a:ext cx="6040207" cy="3298956"/>
          </a:xfrm>
          <a:prstGeom prst="rect">
            <a:avLst/>
          </a:prstGeom>
        </p:spPr>
      </p:pic>
      <p:pic>
        <p:nvPicPr>
          <p:cNvPr id="6" name="Image 5">
            <a:extLst>
              <a:ext uri="{FF2B5EF4-FFF2-40B4-BE49-F238E27FC236}">
                <a16:creationId xmlns:a16="http://schemas.microsoft.com/office/drawing/2014/main" id="{6603BB53-D522-FB4C-A804-0B6105C3C4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506" y="228599"/>
            <a:ext cx="5714816" cy="3135087"/>
          </a:xfrm>
          <a:prstGeom prst="rect">
            <a:avLst/>
          </a:prstGeom>
        </p:spPr>
      </p:pic>
      <p:sp>
        <p:nvSpPr>
          <p:cNvPr id="2" name="ZoneTexte 1">
            <a:extLst>
              <a:ext uri="{FF2B5EF4-FFF2-40B4-BE49-F238E27FC236}">
                <a16:creationId xmlns:a16="http://schemas.microsoft.com/office/drawing/2014/main" id="{7944AFA9-3778-9A40-B67C-7671656C4572}"/>
              </a:ext>
            </a:extLst>
          </p:cNvPr>
          <p:cNvSpPr txBox="1"/>
          <p:nvPr/>
        </p:nvSpPr>
        <p:spPr>
          <a:xfrm>
            <a:off x="6318670" y="1257533"/>
            <a:ext cx="5873330" cy="523220"/>
          </a:xfrm>
          <a:prstGeom prst="rect">
            <a:avLst/>
          </a:prstGeom>
          <a:noFill/>
        </p:spPr>
        <p:txBody>
          <a:bodyPr wrap="square" rtlCol="0">
            <a:spAutoFit/>
          </a:bodyPr>
          <a:lstStyle/>
          <a:p>
            <a:r>
              <a:rPr lang="fr-FR" sz="2800" dirty="0"/>
              <a:t>Des visages inquiets ou fermés</a:t>
            </a:r>
          </a:p>
        </p:txBody>
      </p:sp>
    </p:spTree>
    <p:extLst>
      <p:ext uri="{BB962C8B-B14F-4D97-AF65-F5344CB8AC3E}">
        <p14:creationId xmlns:p14="http://schemas.microsoft.com/office/powerpoint/2010/main" val="245138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3DB03C2-7605-6A45-8F99-238BB6A6E6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462" y="3527668"/>
            <a:ext cx="5686474" cy="3083135"/>
          </a:xfrm>
          <a:prstGeom prst="rect">
            <a:avLst/>
          </a:prstGeom>
        </p:spPr>
      </p:pic>
      <p:sp>
        <p:nvSpPr>
          <p:cNvPr id="9" name="ZoneTexte 8">
            <a:extLst>
              <a:ext uri="{FF2B5EF4-FFF2-40B4-BE49-F238E27FC236}">
                <a16:creationId xmlns:a16="http://schemas.microsoft.com/office/drawing/2014/main" id="{97A9719D-8FD9-7A4D-9C38-54DD308B708C}"/>
              </a:ext>
            </a:extLst>
          </p:cNvPr>
          <p:cNvSpPr txBox="1"/>
          <p:nvPr/>
        </p:nvSpPr>
        <p:spPr>
          <a:xfrm>
            <a:off x="6436750" y="2025748"/>
            <a:ext cx="5580185" cy="830997"/>
          </a:xfrm>
          <a:prstGeom prst="rect">
            <a:avLst/>
          </a:prstGeom>
          <a:noFill/>
        </p:spPr>
        <p:txBody>
          <a:bodyPr wrap="square" rtlCol="0">
            <a:spAutoFit/>
          </a:bodyPr>
          <a:lstStyle/>
          <a:p>
            <a:pPr algn="just"/>
            <a:r>
              <a:rPr lang="fr-FR" sz="2400" dirty="0"/>
              <a:t>Un emprisonnement par le cadrage (nombreux </a:t>
            </a:r>
            <a:r>
              <a:rPr lang="fr-FR" sz="2400" dirty="0" err="1"/>
              <a:t>surcadrages</a:t>
            </a:r>
            <a:r>
              <a:rPr lang="fr-FR" sz="2400" dirty="0"/>
              <a:t>)</a:t>
            </a:r>
          </a:p>
        </p:txBody>
      </p:sp>
      <p:pic>
        <p:nvPicPr>
          <p:cNvPr id="11" name="Image 10">
            <a:extLst>
              <a:ext uri="{FF2B5EF4-FFF2-40B4-BE49-F238E27FC236}">
                <a16:creationId xmlns:a16="http://schemas.microsoft.com/office/drawing/2014/main" id="{A4F00C4A-8ADA-C849-9615-AAD4C6A0BF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55" y="195412"/>
            <a:ext cx="5822981" cy="3185299"/>
          </a:xfrm>
          <a:prstGeom prst="rect">
            <a:avLst/>
          </a:prstGeom>
        </p:spPr>
      </p:pic>
      <p:pic>
        <p:nvPicPr>
          <p:cNvPr id="15" name="Image 14">
            <a:extLst>
              <a:ext uri="{FF2B5EF4-FFF2-40B4-BE49-F238E27FC236}">
                <a16:creationId xmlns:a16="http://schemas.microsoft.com/office/drawing/2014/main" id="{183E9806-FE87-004A-95B9-7250CC9EAB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8163" y="3380711"/>
            <a:ext cx="5818772" cy="3145037"/>
          </a:xfrm>
          <a:prstGeom prst="rect">
            <a:avLst/>
          </a:prstGeom>
        </p:spPr>
      </p:pic>
      <p:sp>
        <p:nvSpPr>
          <p:cNvPr id="16" name="ZoneTexte 15">
            <a:extLst>
              <a:ext uri="{FF2B5EF4-FFF2-40B4-BE49-F238E27FC236}">
                <a16:creationId xmlns:a16="http://schemas.microsoft.com/office/drawing/2014/main" id="{405B4FA3-194E-AD4A-A4EC-B83F8C2ADA8D}"/>
              </a:ext>
            </a:extLst>
          </p:cNvPr>
          <p:cNvSpPr txBox="1"/>
          <p:nvPr/>
        </p:nvSpPr>
        <p:spPr>
          <a:xfrm>
            <a:off x="13275129" y="898071"/>
            <a:ext cx="184731" cy="369332"/>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2655138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AFBACE-8EDA-B748-9136-72424E203178}"/>
              </a:ext>
            </a:extLst>
          </p:cNvPr>
          <p:cNvSpPr>
            <a:spLocks noGrp="1"/>
          </p:cNvSpPr>
          <p:nvPr>
            <p:ph type="title"/>
          </p:nvPr>
        </p:nvSpPr>
        <p:spPr>
          <a:xfrm>
            <a:off x="2308976" y="3039338"/>
            <a:ext cx="9404723" cy="1400530"/>
          </a:xfrm>
        </p:spPr>
        <p:txBody>
          <a:bodyPr/>
          <a:lstStyle/>
          <a:p>
            <a:r>
              <a:rPr lang="fr-FR" dirty="0"/>
              <a:t>La prière (37:00 </a:t>
            </a:r>
            <a:r>
              <a:rPr lang="fr-FR" dirty="0">
                <a:sym typeface="Wingdings" pitchFamily="2" charset="2"/>
              </a:rPr>
              <a:t> 38:30)</a:t>
            </a:r>
            <a:endParaRPr lang="fr-FR" dirty="0"/>
          </a:p>
        </p:txBody>
      </p:sp>
    </p:spTree>
    <p:extLst>
      <p:ext uri="{BB962C8B-B14F-4D97-AF65-F5344CB8AC3E}">
        <p14:creationId xmlns:p14="http://schemas.microsoft.com/office/powerpoint/2010/main" val="390648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A9C13-15AA-A24E-909D-A55380456117}"/>
              </a:ext>
            </a:extLst>
          </p:cNvPr>
          <p:cNvSpPr>
            <a:spLocks noGrp="1"/>
          </p:cNvSpPr>
          <p:nvPr>
            <p:ph type="title"/>
          </p:nvPr>
        </p:nvSpPr>
        <p:spPr>
          <a:xfrm>
            <a:off x="575772" y="5587425"/>
            <a:ext cx="4432326" cy="644562"/>
          </a:xfrm>
        </p:spPr>
        <p:txBody>
          <a:bodyPr/>
          <a:lstStyle/>
          <a:p>
            <a:pPr algn="ctr"/>
            <a:r>
              <a:rPr lang="fr-FR" sz="2400" b="1" dirty="0" err="1"/>
              <a:t>Mahamat</a:t>
            </a:r>
            <a:r>
              <a:rPr lang="fr-FR" sz="2400" b="1" dirty="0"/>
              <a:t> Saleh-Haroun</a:t>
            </a:r>
          </a:p>
        </p:txBody>
      </p:sp>
      <p:pic>
        <p:nvPicPr>
          <p:cNvPr id="3" name="Image 2">
            <a:extLst>
              <a:ext uri="{FF2B5EF4-FFF2-40B4-BE49-F238E27FC236}">
                <a16:creationId xmlns:a16="http://schemas.microsoft.com/office/drawing/2014/main" id="{4B889B20-6926-E945-9332-BEA618B29C7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089744" y="1193359"/>
            <a:ext cx="3404381" cy="4241716"/>
          </a:xfrm>
          <a:prstGeom prst="rect">
            <a:avLst/>
          </a:prstGeom>
        </p:spPr>
      </p:pic>
      <p:sp>
        <p:nvSpPr>
          <p:cNvPr id="4" name="ZoneTexte 3">
            <a:extLst>
              <a:ext uri="{FF2B5EF4-FFF2-40B4-BE49-F238E27FC236}">
                <a16:creationId xmlns:a16="http://schemas.microsoft.com/office/drawing/2014/main" id="{11A9E61D-E718-1946-BFC3-F701ED272A2D}"/>
              </a:ext>
            </a:extLst>
          </p:cNvPr>
          <p:cNvSpPr txBox="1"/>
          <p:nvPr/>
        </p:nvSpPr>
        <p:spPr>
          <a:xfrm>
            <a:off x="5008098" y="1341894"/>
            <a:ext cx="7085427" cy="4431983"/>
          </a:xfrm>
          <a:prstGeom prst="rect">
            <a:avLst/>
          </a:prstGeom>
          <a:noFill/>
        </p:spPr>
        <p:txBody>
          <a:bodyPr wrap="square" rtlCol="0">
            <a:spAutoFit/>
          </a:bodyPr>
          <a:lstStyle/>
          <a:p>
            <a:r>
              <a:rPr lang="fr-FR" sz="2400" b="1" dirty="0"/>
              <a:t>Longs métrages : </a:t>
            </a:r>
          </a:p>
          <a:p>
            <a:endParaRPr lang="fr-FR" sz="2400" b="1" dirty="0"/>
          </a:p>
          <a:p>
            <a:r>
              <a:rPr lang="fr-FR" sz="2400" dirty="0"/>
              <a:t>1999 : </a:t>
            </a:r>
            <a:r>
              <a:rPr lang="fr-FR" sz="2400" i="1" dirty="0"/>
              <a:t>Bye Bye </a:t>
            </a:r>
            <a:r>
              <a:rPr lang="fr-FR" sz="2400" i="1" dirty="0" err="1"/>
              <a:t>Africa</a:t>
            </a:r>
            <a:endParaRPr lang="fr-FR" sz="2400" dirty="0"/>
          </a:p>
          <a:p>
            <a:r>
              <a:rPr lang="fr-FR" sz="2400" dirty="0"/>
              <a:t>2002 : </a:t>
            </a:r>
            <a:r>
              <a:rPr lang="fr-FR" sz="2400" i="1" dirty="0"/>
              <a:t>Abouna</a:t>
            </a:r>
            <a:endParaRPr lang="fr-FR" sz="2400" dirty="0"/>
          </a:p>
          <a:p>
            <a:r>
              <a:rPr lang="fr-FR" sz="2400" dirty="0"/>
              <a:t>2006 : </a:t>
            </a:r>
            <a:r>
              <a:rPr lang="fr-FR" sz="2400" i="1" dirty="0" err="1"/>
              <a:t>Daratt</a:t>
            </a:r>
            <a:endParaRPr lang="fr-FR" sz="2400" dirty="0"/>
          </a:p>
          <a:p>
            <a:r>
              <a:rPr lang="fr-FR" sz="2400" dirty="0"/>
              <a:t>2008 : </a:t>
            </a:r>
            <a:r>
              <a:rPr lang="fr-FR" sz="2400" i="1" dirty="0"/>
              <a:t>Sexe, Gombo et beurre salé</a:t>
            </a:r>
            <a:endParaRPr lang="fr-FR" sz="2400" dirty="0"/>
          </a:p>
          <a:p>
            <a:r>
              <a:rPr lang="fr-FR" sz="2400" dirty="0"/>
              <a:t>2010 : </a:t>
            </a:r>
            <a:r>
              <a:rPr lang="fr-FR" sz="2400" i="1" dirty="0"/>
              <a:t>Un homme qui crie</a:t>
            </a:r>
            <a:endParaRPr lang="fr-FR" sz="2400" dirty="0"/>
          </a:p>
          <a:p>
            <a:r>
              <a:rPr lang="fr-FR" sz="2400" dirty="0"/>
              <a:t>2013 : </a:t>
            </a:r>
            <a:r>
              <a:rPr lang="fr-FR" sz="2400" i="1" dirty="0"/>
              <a:t>Grigris</a:t>
            </a:r>
            <a:endParaRPr lang="fr-FR" sz="2400" dirty="0"/>
          </a:p>
          <a:p>
            <a:r>
              <a:rPr lang="fr-FR" sz="2400" dirty="0"/>
              <a:t>2016 : </a:t>
            </a:r>
            <a:r>
              <a:rPr lang="fr-FR" sz="2400" i="1" dirty="0" err="1"/>
              <a:t>Hissein</a:t>
            </a:r>
            <a:r>
              <a:rPr lang="fr-FR" sz="2400" i="1" dirty="0"/>
              <a:t> Habré, une tragédie tchadienne </a:t>
            </a:r>
            <a:r>
              <a:rPr lang="fr-FR" sz="2400" dirty="0"/>
              <a:t>(documentaire)</a:t>
            </a:r>
          </a:p>
          <a:p>
            <a:r>
              <a:rPr lang="fr-FR" sz="2400" dirty="0"/>
              <a:t>2017 : </a:t>
            </a:r>
            <a:r>
              <a:rPr lang="fr-FR" sz="2400" i="1" dirty="0"/>
              <a:t>Une saison en France</a:t>
            </a:r>
            <a:endParaRPr lang="fr-FR" sz="2400" u="sng" dirty="0"/>
          </a:p>
          <a:p>
            <a:endParaRPr lang="fr-FR" dirty="0"/>
          </a:p>
        </p:txBody>
      </p:sp>
    </p:spTree>
    <p:extLst>
      <p:ext uri="{BB962C8B-B14F-4D97-AF65-F5344CB8AC3E}">
        <p14:creationId xmlns:p14="http://schemas.microsoft.com/office/powerpoint/2010/main" val="403409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AC9A8-B433-884A-855A-9539ECA5D3FC}"/>
              </a:ext>
            </a:extLst>
          </p:cNvPr>
          <p:cNvSpPr>
            <a:spLocks noGrp="1"/>
          </p:cNvSpPr>
          <p:nvPr>
            <p:ph type="title"/>
          </p:nvPr>
        </p:nvSpPr>
        <p:spPr>
          <a:xfrm>
            <a:off x="524450" y="452718"/>
            <a:ext cx="11486017" cy="788253"/>
          </a:xfrm>
        </p:spPr>
        <p:txBody>
          <a:bodyPr/>
          <a:lstStyle/>
          <a:p>
            <a:pPr algn="ctr"/>
            <a:r>
              <a:rPr lang="fr-FR" sz="2400"/>
              <a:t>Instauration d’une routine éprouvante : une esthétique de la répétition</a:t>
            </a:r>
          </a:p>
        </p:txBody>
      </p:sp>
      <p:pic>
        <p:nvPicPr>
          <p:cNvPr id="4" name="Image 3">
            <a:extLst>
              <a:ext uri="{FF2B5EF4-FFF2-40B4-BE49-F238E27FC236}">
                <a16:creationId xmlns:a16="http://schemas.microsoft.com/office/drawing/2014/main" id="{08DB8802-4B4E-D94B-95EC-D3EC2D38C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6212" y="1240971"/>
            <a:ext cx="4382262" cy="2400300"/>
          </a:xfrm>
          <a:prstGeom prst="rect">
            <a:avLst/>
          </a:prstGeom>
        </p:spPr>
      </p:pic>
      <p:pic>
        <p:nvPicPr>
          <p:cNvPr id="8" name="Image 7">
            <a:extLst>
              <a:ext uri="{FF2B5EF4-FFF2-40B4-BE49-F238E27FC236}">
                <a16:creationId xmlns:a16="http://schemas.microsoft.com/office/drawing/2014/main" id="{C215C6EA-607E-5E40-A7CE-5B9F9A52CE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7459" y="1240971"/>
            <a:ext cx="4446798" cy="2400300"/>
          </a:xfrm>
          <a:prstGeom prst="rect">
            <a:avLst/>
          </a:prstGeom>
        </p:spPr>
      </p:pic>
      <p:pic>
        <p:nvPicPr>
          <p:cNvPr id="10" name="Image 9">
            <a:extLst>
              <a:ext uri="{FF2B5EF4-FFF2-40B4-BE49-F238E27FC236}">
                <a16:creationId xmlns:a16="http://schemas.microsoft.com/office/drawing/2014/main" id="{544B39CC-2BAD-3647-9616-833FEEA5B9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7459" y="3806991"/>
            <a:ext cx="4546636" cy="2494930"/>
          </a:xfrm>
          <a:prstGeom prst="rect">
            <a:avLst/>
          </a:prstGeom>
        </p:spPr>
      </p:pic>
      <p:pic>
        <p:nvPicPr>
          <p:cNvPr id="12" name="Image 11">
            <a:extLst>
              <a:ext uri="{FF2B5EF4-FFF2-40B4-BE49-F238E27FC236}">
                <a16:creationId xmlns:a16="http://schemas.microsoft.com/office/drawing/2014/main" id="{B915D758-8A9A-614D-88A7-04A8C73187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62824" y="3806991"/>
            <a:ext cx="4565650" cy="2494930"/>
          </a:xfrm>
          <a:prstGeom prst="rect">
            <a:avLst/>
          </a:prstGeom>
        </p:spPr>
      </p:pic>
    </p:spTree>
    <p:extLst>
      <p:ext uri="{BB962C8B-B14F-4D97-AF65-F5344CB8AC3E}">
        <p14:creationId xmlns:p14="http://schemas.microsoft.com/office/powerpoint/2010/main" val="3054172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CDDFB65-27C3-D448-B073-5B6B10DCF5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7270" y="286439"/>
            <a:ext cx="5324021" cy="2908570"/>
          </a:xfrm>
          <a:prstGeom prst="rect">
            <a:avLst/>
          </a:prstGeom>
        </p:spPr>
      </p:pic>
      <p:pic>
        <p:nvPicPr>
          <p:cNvPr id="6" name="Image 5">
            <a:extLst>
              <a:ext uri="{FF2B5EF4-FFF2-40B4-BE49-F238E27FC236}">
                <a16:creationId xmlns:a16="http://schemas.microsoft.com/office/drawing/2014/main" id="{CBCD9DD5-BBEA-C64D-81FC-66328EC07D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214" y="370114"/>
            <a:ext cx="5025572" cy="2741221"/>
          </a:xfrm>
          <a:prstGeom prst="rect">
            <a:avLst/>
          </a:prstGeom>
        </p:spPr>
      </p:pic>
      <p:pic>
        <p:nvPicPr>
          <p:cNvPr id="8" name="Image 7">
            <a:extLst>
              <a:ext uri="{FF2B5EF4-FFF2-40B4-BE49-F238E27FC236}">
                <a16:creationId xmlns:a16="http://schemas.microsoft.com/office/drawing/2014/main" id="{D46B8FE5-C086-5B4F-B08C-B971ADF5F8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214" y="3755571"/>
            <a:ext cx="5087947" cy="2758621"/>
          </a:xfrm>
          <a:prstGeom prst="rect">
            <a:avLst/>
          </a:prstGeom>
        </p:spPr>
      </p:pic>
      <p:pic>
        <p:nvPicPr>
          <p:cNvPr id="10" name="Image 9">
            <a:extLst>
              <a:ext uri="{FF2B5EF4-FFF2-40B4-BE49-F238E27FC236}">
                <a16:creationId xmlns:a16="http://schemas.microsoft.com/office/drawing/2014/main" id="{0835386B-EBBE-AF4D-9BAA-EB0F69F153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7270" y="3543299"/>
            <a:ext cx="5276876" cy="2856593"/>
          </a:xfrm>
          <a:prstGeom prst="rect">
            <a:avLst/>
          </a:prstGeom>
        </p:spPr>
      </p:pic>
    </p:spTree>
    <p:extLst>
      <p:ext uri="{BB962C8B-B14F-4D97-AF65-F5344CB8AC3E}">
        <p14:creationId xmlns:p14="http://schemas.microsoft.com/office/powerpoint/2010/main" val="2215495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1F7A1-B3CB-5048-8CA1-ABC5BFA6A88B}"/>
              </a:ext>
            </a:extLst>
          </p:cNvPr>
          <p:cNvSpPr>
            <a:spLocks noGrp="1"/>
          </p:cNvSpPr>
          <p:nvPr>
            <p:ph type="title"/>
          </p:nvPr>
        </p:nvSpPr>
        <p:spPr>
          <a:xfrm>
            <a:off x="6531428" y="1345347"/>
            <a:ext cx="4956320" cy="1400530"/>
          </a:xfrm>
        </p:spPr>
        <p:txBody>
          <a:bodyPr/>
          <a:lstStyle/>
          <a:p>
            <a:pPr algn="ctr"/>
            <a:r>
              <a:rPr lang="fr-FR" sz="2800"/>
              <a:t>Un lieu qui cache la souffrance et la mort : mise en scène et figures funestes</a:t>
            </a:r>
          </a:p>
        </p:txBody>
      </p:sp>
      <p:pic>
        <p:nvPicPr>
          <p:cNvPr id="5" name="Image 4">
            <a:extLst>
              <a:ext uri="{FF2B5EF4-FFF2-40B4-BE49-F238E27FC236}">
                <a16:creationId xmlns:a16="http://schemas.microsoft.com/office/drawing/2014/main" id="{207B8EC5-39AC-D74A-BA3A-C86414ED51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7241" y="3560036"/>
            <a:ext cx="5687867" cy="3102473"/>
          </a:xfrm>
          <a:prstGeom prst="rect">
            <a:avLst/>
          </a:prstGeom>
        </p:spPr>
      </p:pic>
      <p:pic>
        <p:nvPicPr>
          <p:cNvPr id="7" name="Image 6">
            <a:extLst>
              <a:ext uri="{FF2B5EF4-FFF2-40B4-BE49-F238E27FC236}">
                <a16:creationId xmlns:a16="http://schemas.microsoft.com/office/drawing/2014/main" id="{A8816726-7542-624F-9001-7ABEEBA774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474" y="3560036"/>
            <a:ext cx="5681469" cy="3085242"/>
          </a:xfrm>
          <a:prstGeom prst="rect">
            <a:avLst/>
          </a:prstGeom>
        </p:spPr>
      </p:pic>
      <p:pic>
        <p:nvPicPr>
          <p:cNvPr id="9" name="Image 8">
            <a:extLst>
              <a:ext uri="{FF2B5EF4-FFF2-40B4-BE49-F238E27FC236}">
                <a16:creationId xmlns:a16="http://schemas.microsoft.com/office/drawing/2014/main" id="{CFAA0240-2907-4A4C-894C-99C0FF01D4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474" y="271240"/>
            <a:ext cx="5662099" cy="3092446"/>
          </a:xfrm>
          <a:prstGeom prst="rect">
            <a:avLst/>
          </a:prstGeom>
        </p:spPr>
      </p:pic>
    </p:spTree>
    <p:extLst>
      <p:ext uri="{BB962C8B-B14F-4D97-AF65-F5344CB8AC3E}">
        <p14:creationId xmlns:p14="http://schemas.microsoft.com/office/powerpoint/2010/main" val="3644010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A452DE5-C2AC-A241-8281-E144826F13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508" y="2051807"/>
            <a:ext cx="5720515" cy="3124350"/>
          </a:xfrm>
          <a:prstGeom prst="rect">
            <a:avLst/>
          </a:prstGeom>
        </p:spPr>
      </p:pic>
      <p:pic>
        <p:nvPicPr>
          <p:cNvPr id="1025" name="Picture 1" descr="page9image2974192">
            <a:extLst>
              <a:ext uri="{FF2B5EF4-FFF2-40B4-BE49-F238E27FC236}">
                <a16:creationId xmlns:a16="http://schemas.microsoft.com/office/drawing/2014/main" id="{1EBC0A44-52A6-714F-9D65-C84115F59C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4672" y="2215318"/>
            <a:ext cx="5176158" cy="279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331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7B49892-5D58-E14E-8C39-3FFDC06EE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628" y="425501"/>
            <a:ext cx="5311471" cy="2872871"/>
          </a:xfrm>
          <a:prstGeom prst="rect">
            <a:avLst/>
          </a:prstGeom>
        </p:spPr>
      </p:pic>
      <p:pic>
        <p:nvPicPr>
          <p:cNvPr id="6" name="Image 5">
            <a:extLst>
              <a:ext uri="{FF2B5EF4-FFF2-40B4-BE49-F238E27FC236}">
                <a16:creationId xmlns:a16="http://schemas.microsoft.com/office/drawing/2014/main" id="{22AD967C-864E-064C-ACD4-8410BC3F8F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942" y="3575958"/>
            <a:ext cx="5072049" cy="2758622"/>
          </a:xfrm>
          <a:prstGeom prst="rect">
            <a:avLst/>
          </a:prstGeom>
        </p:spPr>
      </p:pic>
      <p:pic>
        <p:nvPicPr>
          <p:cNvPr id="8" name="Image 7">
            <a:extLst>
              <a:ext uri="{FF2B5EF4-FFF2-40B4-BE49-F238E27FC236}">
                <a16:creationId xmlns:a16="http://schemas.microsoft.com/office/drawing/2014/main" id="{DF5DC1F7-8A78-DC44-9F95-D353669D8C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8144" y="453179"/>
            <a:ext cx="5238118" cy="2845194"/>
          </a:xfrm>
          <a:prstGeom prst="rect">
            <a:avLst/>
          </a:prstGeom>
        </p:spPr>
      </p:pic>
      <p:pic>
        <p:nvPicPr>
          <p:cNvPr id="10" name="Image 9">
            <a:extLst>
              <a:ext uri="{FF2B5EF4-FFF2-40B4-BE49-F238E27FC236}">
                <a16:creationId xmlns:a16="http://schemas.microsoft.com/office/drawing/2014/main" id="{89E9A7ED-3E7A-FA4D-9C54-766371EDA6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4746" y="3533323"/>
            <a:ext cx="5181516" cy="2801257"/>
          </a:xfrm>
          <a:prstGeom prst="rect">
            <a:avLst/>
          </a:prstGeom>
        </p:spPr>
      </p:pic>
    </p:spTree>
    <p:extLst>
      <p:ext uri="{BB962C8B-B14F-4D97-AF65-F5344CB8AC3E}">
        <p14:creationId xmlns:p14="http://schemas.microsoft.com/office/powerpoint/2010/main" val="2752733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112A11-9D13-6440-A4DD-095B15B571C1}"/>
              </a:ext>
            </a:extLst>
          </p:cNvPr>
          <p:cNvSpPr>
            <a:spLocks noGrp="1"/>
          </p:cNvSpPr>
          <p:nvPr>
            <p:ph type="title"/>
          </p:nvPr>
        </p:nvSpPr>
        <p:spPr>
          <a:xfrm>
            <a:off x="1397225" y="5882573"/>
            <a:ext cx="11322731" cy="1686325"/>
          </a:xfrm>
        </p:spPr>
        <p:txBody>
          <a:bodyPr/>
          <a:lstStyle/>
          <a:p>
            <a:r>
              <a:rPr lang="fr-FR" sz="2800" dirty="0"/>
              <a:t>La figure toute puissante mais ambigüe du marabout</a:t>
            </a:r>
          </a:p>
        </p:txBody>
      </p:sp>
      <p:pic>
        <p:nvPicPr>
          <p:cNvPr id="4" name="Image 3">
            <a:extLst>
              <a:ext uri="{FF2B5EF4-FFF2-40B4-BE49-F238E27FC236}">
                <a16:creationId xmlns:a16="http://schemas.microsoft.com/office/drawing/2014/main" id="{683269E4-F445-1D41-97EC-C4321DAFE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041" y="210606"/>
            <a:ext cx="4635812" cy="2532594"/>
          </a:xfrm>
          <a:prstGeom prst="rect">
            <a:avLst/>
          </a:prstGeom>
        </p:spPr>
      </p:pic>
      <p:pic>
        <p:nvPicPr>
          <p:cNvPr id="6" name="Image 5">
            <a:extLst>
              <a:ext uri="{FF2B5EF4-FFF2-40B4-BE49-F238E27FC236}">
                <a16:creationId xmlns:a16="http://schemas.microsoft.com/office/drawing/2014/main" id="{F6DC7703-7A0A-CE46-85AF-4BEC61AFA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5049" y="226600"/>
            <a:ext cx="4579680" cy="2500605"/>
          </a:xfrm>
          <a:prstGeom prst="rect">
            <a:avLst/>
          </a:prstGeom>
        </p:spPr>
      </p:pic>
      <p:pic>
        <p:nvPicPr>
          <p:cNvPr id="8" name="Image 7">
            <a:extLst>
              <a:ext uri="{FF2B5EF4-FFF2-40B4-BE49-F238E27FC236}">
                <a16:creationId xmlns:a16="http://schemas.microsoft.com/office/drawing/2014/main" id="{F47D3AB1-2E14-3C4C-985F-7161C41214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8591" y="3004910"/>
            <a:ext cx="4636124" cy="2516561"/>
          </a:xfrm>
          <a:prstGeom prst="rect">
            <a:avLst/>
          </a:prstGeom>
        </p:spPr>
      </p:pic>
      <p:pic>
        <p:nvPicPr>
          <p:cNvPr id="10" name="Image 9">
            <a:extLst>
              <a:ext uri="{FF2B5EF4-FFF2-40B4-BE49-F238E27FC236}">
                <a16:creationId xmlns:a16="http://schemas.microsoft.com/office/drawing/2014/main" id="{1CAE3C5F-A548-DB44-820D-ED80EA5FFF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08196" y="3088307"/>
            <a:ext cx="4328271" cy="2350407"/>
          </a:xfrm>
          <a:prstGeom prst="rect">
            <a:avLst/>
          </a:prstGeom>
        </p:spPr>
      </p:pic>
    </p:spTree>
    <p:extLst>
      <p:ext uri="{BB962C8B-B14F-4D97-AF65-F5344CB8AC3E}">
        <p14:creationId xmlns:p14="http://schemas.microsoft.com/office/powerpoint/2010/main" val="3547687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1EBB4CD-02ED-5940-8115-7A0B8B0945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908" y="1949426"/>
            <a:ext cx="6060621" cy="3291135"/>
          </a:xfrm>
          <a:prstGeom prst="rect">
            <a:avLst/>
          </a:prstGeom>
        </p:spPr>
      </p:pic>
      <p:pic>
        <p:nvPicPr>
          <p:cNvPr id="6" name="Image 5">
            <a:extLst>
              <a:ext uri="{FF2B5EF4-FFF2-40B4-BE49-F238E27FC236}">
                <a16:creationId xmlns:a16="http://schemas.microsoft.com/office/drawing/2014/main" id="{2D2A6A69-E319-6E48-A981-95FFFA22E2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3373" y="2013610"/>
            <a:ext cx="5768884" cy="3162765"/>
          </a:xfrm>
          <a:prstGeom prst="rect">
            <a:avLst/>
          </a:prstGeom>
        </p:spPr>
      </p:pic>
    </p:spTree>
    <p:extLst>
      <p:ext uri="{BB962C8B-B14F-4D97-AF65-F5344CB8AC3E}">
        <p14:creationId xmlns:p14="http://schemas.microsoft.com/office/powerpoint/2010/main" val="3383305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CBF8A-20C6-0649-BE59-560FEE068D3F}"/>
              </a:ext>
            </a:extLst>
          </p:cNvPr>
          <p:cNvSpPr>
            <a:spLocks noGrp="1"/>
          </p:cNvSpPr>
          <p:nvPr>
            <p:ph type="title"/>
          </p:nvPr>
        </p:nvSpPr>
        <p:spPr>
          <a:xfrm>
            <a:off x="1397225" y="2885676"/>
            <a:ext cx="9404723" cy="1400530"/>
          </a:xfrm>
        </p:spPr>
        <p:txBody>
          <a:bodyPr/>
          <a:lstStyle/>
          <a:p>
            <a:pPr algn="ctr"/>
            <a:r>
              <a:rPr lang="fr-FR"/>
              <a:t>B) La place des adultes</a:t>
            </a:r>
          </a:p>
        </p:txBody>
      </p:sp>
    </p:spTree>
    <p:extLst>
      <p:ext uri="{BB962C8B-B14F-4D97-AF65-F5344CB8AC3E}">
        <p14:creationId xmlns:p14="http://schemas.microsoft.com/office/powerpoint/2010/main" val="1423029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5F7E53-BA3D-1844-B4A5-2E4AE8548930}"/>
              </a:ext>
            </a:extLst>
          </p:cNvPr>
          <p:cNvSpPr>
            <a:spLocks noGrp="1"/>
          </p:cNvSpPr>
          <p:nvPr>
            <p:ph type="title"/>
          </p:nvPr>
        </p:nvSpPr>
        <p:spPr>
          <a:xfrm>
            <a:off x="726742" y="1437456"/>
            <a:ext cx="4896560" cy="1094728"/>
          </a:xfrm>
        </p:spPr>
        <p:txBody>
          <a:bodyPr/>
          <a:lstStyle/>
          <a:p>
            <a:pPr algn="ctr"/>
            <a:r>
              <a:rPr lang="fr-FR" sz="3200"/>
              <a:t>Le paradoxe du père « fantôme »</a:t>
            </a:r>
          </a:p>
        </p:txBody>
      </p:sp>
      <p:pic>
        <p:nvPicPr>
          <p:cNvPr id="4" name="Image 3">
            <a:extLst>
              <a:ext uri="{FF2B5EF4-FFF2-40B4-BE49-F238E27FC236}">
                <a16:creationId xmlns:a16="http://schemas.microsoft.com/office/drawing/2014/main" id="{1F8AC265-5C94-6649-AAFD-FA3FBC8FF4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0827" y="98474"/>
            <a:ext cx="5562155" cy="3010486"/>
          </a:xfrm>
          <a:prstGeom prst="rect">
            <a:avLst/>
          </a:prstGeom>
        </p:spPr>
      </p:pic>
      <p:pic>
        <p:nvPicPr>
          <p:cNvPr id="8" name="Image 7">
            <a:extLst>
              <a:ext uri="{FF2B5EF4-FFF2-40B4-BE49-F238E27FC236}">
                <a16:creationId xmlns:a16="http://schemas.microsoft.com/office/drawing/2014/main" id="{53AC9B4A-1AF6-FE49-A80E-0F52F3474B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0827" y="3376247"/>
            <a:ext cx="5598496" cy="3052981"/>
          </a:xfrm>
          <a:prstGeom prst="rect">
            <a:avLst/>
          </a:prstGeom>
        </p:spPr>
      </p:pic>
      <p:pic>
        <p:nvPicPr>
          <p:cNvPr id="5" name="Image 4">
            <a:extLst>
              <a:ext uri="{FF2B5EF4-FFF2-40B4-BE49-F238E27FC236}">
                <a16:creationId xmlns:a16="http://schemas.microsoft.com/office/drawing/2014/main" id="{70B509BB-785E-A447-96FF-58CA342115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965" y="3376246"/>
            <a:ext cx="5440956" cy="3052981"/>
          </a:xfrm>
          <a:prstGeom prst="rect">
            <a:avLst/>
          </a:prstGeom>
        </p:spPr>
      </p:pic>
    </p:spTree>
    <p:extLst>
      <p:ext uri="{BB962C8B-B14F-4D97-AF65-F5344CB8AC3E}">
        <p14:creationId xmlns:p14="http://schemas.microsoft.com/office/powerpoint/2010/main" val="737071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E87FA294-F19C-3942-AAD1-B3D6A8695097}"/>
              </a:ext>
            </a:extLst>
          </p:cNvPr>
          <p:cNvSpPr txBox="1"/>
          <p:nvPr/>
        </p:nvSpPr>
        <p:spPr>
          <a:xfrm>
            <a:off x="3206315" y="2723701"/>
            <a:ext cx="6086721" cy="523220"/>
          </a:xfrm>
          <a:prstGeom prst="rect">
            <a:avLst/>
          </a:prstGeom>
          <a:noFill/>
        </p:spPr>
        <p:txBody>
          <a:bodyPr wrap="square" rtlCol="0">
            <a:spAutoFit/>
          </a:bodyPr>
          <a:lstStyle/>
          <a:p>
            <a:pPr algn="ctr"/>
            <a:r>
              <a:rPr lang="fr-FR" sz="2800" dirty="0"/>
              <a:t>L’arrivée de la mère (6:32 </a:t>
            </a:r>
            <a:r>
              <a:rPr lang="fr-FR" sz="2800" dirty="0">
                <a:sym typeface="Wingdings" pitchFamily="2" charset="2"/>
              </a:rPr>
              <a:t> 8:14)</a:t>
            </a:r>
            <a:endParaRPr lang="fr-FR" sz="2800" dirty="0"/>
          </a:p>
        </p:txBody>
      </p:sp>
    </p:spTree>
    <p:extLst>
      <p:ext uri="{BB962C8B-B14F-4D97-AF65-F5344CB8AC3E}">
        <p14:creationId xmlns:p14="http://schemas.microsoft.com/office/powerpoint/2010/main" val="141704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BE7DC8E-4DEC-7E42-8F41-1516644AD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832" y="1878550"/>
            <a:ext cx="2477086" cy="3302781"/>
          </a:xfrm>
          <a:prstGeom prst="rect">
            <a:avLst/>
          </a:prstGeom>
        </p:spPr>
      </p:pic>
      <p:pic>
        <p:nvPicPr>
          <p:cNvPr id="6" name="Image 5">
            <a:extLst>
              <a:ext uri="{FF2B5EF4-FFF2-40B4-BE49-F238E27FC236}">
                <a16:creationId xmlns:a16="http://schemas.microsoft.com/office/drawing/2014/main" id="{48BA022A-5307-7342-992A-24F56BDFD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5900" y="1860059"/>
            <a:ext cx="2463605" cy="3284806"/>
          </a:xfrm>
          <a:prstGeom prst="rect">
            <a:avLst/>
          </a:prstGeom>
        </p:spPr>
      </p:pic>
      <p:pic>
        <p:nvPicPr>
          <p:cNvPr id="8" name="Image 7">
            <a:extLst>
              <a:ext uri="{FF2B5EF4-FFF2-40B4-BE49-F238E27FC236}">
                <a16:creationId xmlns:a16="http://schemas.microsoft.com/office/drawing/2014/main" id="{C7927F06-2400-6C43-B92F-96C0633B3C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79058" y="1841825"/>
            <a:ext cx="2463604" cy="3284806"/>
          </a:xfrm>
          <a:prstGeom prst="rect">
            <a:avLst/>
          </a:prstGeom>
        </p:spPr>
      </p:pic>
      <p:sp>
        <p:nvSpPr>
          <p:cNvPr id="13" name="Rectangle 2">
            <a:extLst>
              <a:ext uri="{FF2B5EF4-FFF2-40B4-BE49-F238E27FC236}">
                <a16:creationId xmlns:a16="http://schemas.microsoft.com/office/drawing/2014/main" id="{59D41186-0E14-FB40-A0FA-58059F15B1B8}"/>
              </a:ext>
            </a:extLst>
          </p:cNvPr>
          <p:cNvSpPr>
            <a:spLocks noChangeArrowheads="1"/>
          </p:cNvSpPr>
          <p:nvPr/>
        </p:nvSpPr>
        <p:spPr bwMode="auto">
          <a:xfrm>
            <a:off x="6401386" y="199680"/>
            <a:ext cx="71427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025" name="Image 1" descr="Résultat de recherche d'images pour &quot;abouna affiche&quot;">
            <a:extLst>
              <a:ext uri="{FF2B5EF4-FFF2-40B4-BE49-F238E27FC236}">
                <a16:creationId xmlns:a16="http://schemas.microsoft.com/office/drawing/2014/main" id="{25847970-5000-B54F-8F16-DD5FE5A6379E}"/>
              </a:ext>
            </a:extLst>
          </p:cNvPr>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3348471" y="1878550"/>
            <a:ext cx="2447876" cy="326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625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DB359E2-557D-B842-A99E-84EC108320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064" y="450557"/>
            <a:ext cx="5748483" cy="3150772"/>
          </a:xfrm>
          <a:prstGeom prst="rect">
            <a:avLst/>
          </a:prstGeom>
        </p:spPr>
      </p:pic>
      <p:pic>
        <p:nvPicPr>
          <p:cNvPr id="6" name="Image 5">
            <a:extLst>
              <a:ext uri="{FF2B5EF4-FFF2-40B4-BE49-F238E27FC236}">
                <a16:creationId xmlns:a16="http://schemas.microsoft.com/office/drawing/2014/main" id="{A2F79E44-323E-C740-901B-20014FF8B5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4307" y="513665"/>
            <a:ext cx="5532092" cy="3024555"/>
          </a:xfrm>
          <a:prstGeom prst="rect">
            <a:avLst/>
          </a:prstGeom>
        </p:spPr>
      </p:pic>
      <p:pic>
        <p:nvPicPr>
          <p:cNvPr id="8" name="Image 7">
            <a:extLst>
              <a:ext uri="{FF2B5EF4-FFF2-40B4-BE49-F238E27FC236}">
                <a16:creationId xmlns:a16="http://schemas.microsoft.com/office/drawing/2014/main" id="{3BC0F7FC-A75A-AE46-8082-BDC8D1B2B0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377" y="3866079"/>
            <a:ext cx="5479855" cy="2991921"/>
          </a:xfrm>
          <a:prstGeom prst="rect">
            <a:avLst/>
          </a:prstGeom>
        </p:spPr>
      </p:pic>
      <p:sp>
        <p:nvSpPr>
          <p:cNvPr id="9" name="ZoneTexte 8">
            <a:extLst>
              <a:ext uri="{FF2B5EF4-FFF2-40B4-BE49-F238E27FC236}">
                <a16:creationId xmlns:a16="http://schemas.microsoft.com/office/drawing/2014/main" id="{DBFFB58D-61D5-B448-968A-A4F60D5D97A3}"/>
              </a:ext>
            </a:extLst>
          </p:cNvPr>
          <p:cNvSpPr txBox="1"/>
          <p:nvPr/>
        </p:nvSpPr>
        <p:spPr>
          <a:xfrm>
            <a:off x="7049765" y="4900374"/>
            <a:ext cx="3940502" cy="461665"/>
          </a:xfrm>
          <a:prstGeom prst="rect">
            <a:avLst/>
          </a:prstGeom>
          <a:noFill/>
        </p:spPr>
        <p:txBody>
          <a:bodyPr wrap="none" rtlCol="0">
            <a:spAutoFit/>
          </a:bodyPr>
          <a:lstStyle/>
          <a:p>
            <a:r>
              <a:rPr lang="fr-FR" sz="2400"/>
              <a:t>Le poids des conventions</a:t>
            </a:r>
          </a:p>
        </p:txBody>
      </p:sp>
    </p:spTree>
    <p:extLst>
      <p:ext uri="{BB962C8B-B14F-4D97-AF65-F5344CB8AC3E}">
        <p14:creationId xmlns:p14="http://schemas.microsoft.com/office/powerpoint/2010/main" val="4078540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B0A3B4E-2DD0-194D-AD7C-2BC12F64D2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827" y="368103"/>
            <a:ext cx="5440972" cy="2946203"/>
          </a:xfrm>
          <a:prstGeom prst="rect">
            <a:avLst/>
          </a:prstGeom>
        </p:spPr>
      </p:pic>
      <p:pic>
        <p:nvPicPr>
          <p:cNvPr id="6" name="Image 5">
            <a:extLst>
              <a:ext uri="{FF2B5EF4-FFF2-40B4-BE49-F238E27FC236}">
                <a16:creationId xmlns:a16="http://schemas.microsoft.com/office/drawing/2014/main" id="{A39AB54B-67BF-AC47-9DE4-070A7E4B7C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7094" y="435119"/>
            <a:ext cx="5257980" cy="2879187"/>
          </a:xfrm>
          <a:prstGeom prst="rect">
            <a:avLst/>
          </a:prstGeom>
        </p:spPr>
      </p:pic>
      <p:pic>
        <p:nvPicPr>
          <p:cNvPr id="8" name="Image 7">
            <a:extLst>
              <a:ext uri="{FF2B5EF4-FFF2-40B4-BE49-F238E27FC236}">
                <a16:creationId xmlns:a16="http://schemas.microsoft.com/office/drawing/2014/main" id="{F5A46382-87C2-F046-AE15-5DEA4335C2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4846" y="3660404"/>
            <a:ext cx="4991100" cy="2712554"/>
          </a:xfrm>
          <a:prstGeom prst="rect">
            <a:avLst/>
          </a:prstGeom>
        </p:spPr>
      </p:pic>
    </p:spTree>
    <p:extLst>
      <p:ext uri="{BB962C8B-B14F-4D97-AF65-F5344CB8AC3E}">
        <p14:creationId xmlns:p14="http://schemas.microsoft.com/office/powerpoint/2010/main" val="2977177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D7E35-05B5-734D-A77D-D0A564D643A0}"/>
              </a:ext>
            </a:extLst>
          </p:cNvPr>
          <p:cNvSpPr>
            <a:spLocks noGrp="1"/>
          </p:cNvSpPr>
          <p:nvPr>
            <p:ph type="title"/>
          </p:nvPr>
        </p:nvSpPr>
        <p:spPr>
          <a:xfrm>
            <a:off x="646111" y="452718"/>
            <a:ext cx="9404723" cy="700833"/>
          </a:xfrm>
        </p:spPr>
        <p:txBody>
          <a:bodyPr/>
          <a:lstStyle/>
          <a:p>
            <a:r>
              <a:rPr lang="fr-FR" sz="2800"/>
              <a:t>La sourde-muette ou l’espoir d’une reconstruction</a:t>
            </a:r>
          </a:p>
        </p:txBody>
      </p:sp>
      <p:pic>
        <p:nvPicPr>
          <p:cNvPr id="4" name="Image 3">
            <a:extLst>
              <a:ext uri="{FF2B5EF4-FFF2-40B4-BE49-F238E27FC236}">
                <a16:creationId xmlns:a16="http://schemas.microsoft.com/office/drawing/2014/main" id="{A7EC2F25-CC5A-1548-BA59-795AD0627D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8534" y="1352405"/>
            <a:ext cx="4115805" cy="2250831"/>
          </a:xfrm>
          <a:prstGeom prst="rect">
            <a:avLst/>
          </a:prstGeom>
        </p:spPr>
      </p:pic>
      <p:pic>
        <p:nvPicPr>
          <p:cNvPr id="6" name="Image 5">
            <a:extLst>
              <a:ext uri="{FF2B5EF4-FFF2-40B4-BE49-F238E27FC236}">
                <a16:creationId xmlns:a16="http://schemas.microsoft.com/office/drawing/2014/main" id="{380E3C0E-282B-014A-852B-FB0E2B8F87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4862" y="1364566"/>
            <a:ext cx="4093698" cy="2226510"/>
          </a:xfrm>
          <a:prstGeom prst="rect">
            <a:avLst/>
          </a:prstGeom>
        </p:spPr>
      </p:pic>
      <p:pic>
        <p:nvPicPr>
          <p:cNvPr id="8" name="Image 7">
            <a:extLst>
              <a:ext uri="{FF2B5EF4-FFF2-40B4-BE49-F238E27FC236}">
                <a16:creationId xmlns:a16="http://schemas.microsoft.com/office/drawing/2014/main" id="{38772B8B-C8A4-964F-A9A0-AEA2019A83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8819" y="3826412"/>
            <a:ext cx="4875237" cy="2643293"/>
          </a:xfrm>
          <a:prstGeom prst="rect">
            <a:avLst/>
          </a:prstGeom>
        </p:spPr>
      </p:pic>
      <p:pic>
        <p:nvPicPr>
          <p:cNvPr id="10" name="Image 9">
            <a:extLst>
              <a:ext uri="{FF2B5EF4-FFF2-40B4-BE49-F238E27FC236}">
                <a16:creationId xmlns:a16="http://schemas.microsoft.com/office/drawing/2014/main" id="{971A66C4-FE87-3F4C-9FFD-31BB98E585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9762" y="3940092"/>
            <a:ext cx="4403897" cy="2415931"/>
          </a:xfrm>
          <a:prstGeom prst="rect">
            <a:avLst/>
          </a:prstGeom>
        </p:spPr>
      </p:pic>
    </p:spTree>
    <p:extLst>
      <p:ext uri="{BB962C8B-B14F-4D97-AF65-F5344CB8AC3E}">
        <p14:creationId xmlns:p14="http://schemas.microsoft.com/office/powerpoint/2010/main" val="3895952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0A876F-AA1F-D54E-9ADB-EB06B81336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592" y="236709"/>
            <a:ext cx="4883443" cy="2651679"/>
          </a:xfrm>
          <a:prstGeom prst="rect">
            <a:avLst/>
          </a:prstGeom>
        </p:spPr>
      </p:pic>
      <p:pic>
        <p:nvPicPr>
          <p:cNvPr id="6" name="Image 5">
            <a:extLst>
              <a:ext uri="{FF2B5EF4-FFF2-40B4-BE49-F238E27FC236}">
                <a16:creationId xmlns:a16="http://schemas.microsoft.com/office/drawing/2014/main" id="{EF22EE61-8F34-8E4A-A600-392653BE02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0627" y="236709"/>
            <a:ext cx="4859704" cy="2651455"/>
          </a:xfrm>
          <a:prstGeom prst="rect">
            <a:avLst/>
          </a:prstGeom>
        </p:spPr>
      </p:pic>
      <p:pic>
        <p:nvPicPr>
          <p:cNvPr id="8" name="Image 7">
            <a:extLst>
              <a:ext uri="{FF2B5EF4-FFF2-40B4-BE49-F238E27FC236}">
                <a16:creationId xmlns:a16="http://schemas.microsoft.com/office/drawing/2014/main" id="{CED7526E-AE67-4D4D-BEF0-FEA64E9192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592" y="3619684"/>
            <a:ext cx="4978815" cy="2699836"/>
          </a:xfrm>
          <a:prstGeom prst="rect">
            <a:avLst/>
          </a:prstGeom>
        </p:spPr>
      </p:pic>
      <p:pic>
        <p:nvPicPr>
          <p:cNvPr id="12" name="Image 11">
            <a:extLst>
              <a:ext uri="{FF2B5EF4-FFF2-40B4-BE49-F238E27FC236}">
                <a16:creationId xmlns:a16="http://schemas.microsoft.com/office/drawing/2014/main" id="{5E0ADF9D-DA81-364E-9D6B-2FE9F1B539D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174252" y="3100383"/>
            <a:ext cx="3462118" cy="1869219"/>
          </a:xfrm>
          <a:prstGeom prst="rect">
            <a:avLst/>
          </a:prstGeom>
        </p:spPr>
      </p:pic>
      <p:pic>
        <p:nvPicPr>
          <p:cNvPr id="14" name="Image 13">
            <a:extLst>
              <a:ext uri="{FF2B5EF4-FFF2-40B4-BE49-F238E27FC236}">
                <a16:creationId xmlns:a16="http://schemas.microsoft.com/office/drawing/2014/main" id="{4502F5B8-FBED-B14C-AB64-FFE2AB4C40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20443" y="4969602"/>
            <a:ext cx="3263704" cy="1772750"/>
          </a:xfrm>
          <a:prstGeom prst="rect">
            <a:avLst/>
          </a:prstGeom>
        </p:spPr>
      </p:pic>
    </p:spTree>
    <p:extLst>
      <p:ext uri="{BB962C8B-B14F-4D97-AF65-F5344CB8AC3E}">
        <p14:creationId xmlns:p14="http://schemas.microsoft.com/office/powerpoint/2010/main" val="1959673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F5E2B11-1BE0-4A4F-A23A-8BF0849E79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5500" y="1282700"/>
            <a:ext cx="8001000" cy="4292600"/>
          </a:xfrm>
          <a:prstGeom prst="rect">
            <a:avLst/>
          </a:prstGeom>
        </p:spPr>
      </p:pic>
    </p:spTree>
    <p:extLst>
      <p:ext uri="{BB962C8B-B14F-4D97-AF65-F5344CB8AC3E}">
        <p14:creationId xmlns:p14="http://schemas.microsoft.com/office/powerpoint/2010/main" val="649414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039690C-0D2C-9F48-A3A6-03B67DB2B8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1200" y="508000"/>
            <a:ext cx="5780285" cy="3135532"/>
          </a:xfrm>
          <a:prstGeom prst="rect">
            <a:avLst/>
          </a:prstGeom>
        </p:spPr>
      </p:pic>
      <p:pic>
        <p:nvPicPr>
          <p:cNvPr id="6" name="Image 5">
            <a:extLst>
              <a:ext uri="{FF2B5EF4-FFF2-40B4-BE49-F238E27FC236}">
                <a16:creationId xmlns:a16="http://schemas.microsoft.com/office/drawing/2014/main" id="{C2A0BAAD-4B9A-C34E-B293-0F4AF130CD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1485" y="3643532"/>
            <a:ext cx="5374445" cy="2926087"/>
          </a:xfrm>
          <a:prstGeom prst="rect">
            <a:avLst/>
          </a:prstGeom>
        </p:spPr>
      </p:pic>
    </p:spTree>
    <p:extLst>
      <p:ext uri="{BB962C8B-B14F-4D97-AF65-F5344CB8AC3E}">
        <p14:creationId xmlns:p14="http://schemas.microsoft.com/office/powerpoint/2010/main" val="2650616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EF3CD32-2E66-054B-80E1-FCD16894E5FA}"/>
              </a:ext>
            </a:extLst>
          </p:cNvPr>
          <p:cNvSpPr txBox="1"/>
          <p:nvPr/>
        </p:nvSpPr>
        <p:spPr>
          <a:xfrm>
            <a:off x="1814732" y="2940148"/>
            <a:ext cx="9650399" cy="584775"/>
          </a:xfrm>
          <a:prstGeom prst="rect">
            <a:avLst/>
          </a:prstGeom>
          <a:noFill/>
        </p:spPr>
        <p:txBody>
          <a:bodyPr wrap="none" rtlCol="0">
            <a:spAutoFit/>
          </a:bodyPr>
          <a:lstStyle/>
          <a:p>
            <a:r>
              <a:rPr lang="fr-FR" sz="3200" dirty="0"/>
              <a:t>Interview de Haroun (cf. </a:t>
            </a:r>
            <a:r>
              <a:rPr lang="fr-FR" sz="3200" i="1" dirty="0"/>
              <a:t>Transmettre le cinéma</a:t>
            </a:r>
            <a:r>
              <a:rPr lang="fr-FR" sz="3200" dirty="0"/>
              <a:t>)</a:t>
            </a:r>
          </a:p>
        </p:txBody>
      </p:sp>
    </p:spTree>
    <p:extLst>
      <p:ext uri="{BB962C8B-B14F-4D97-AF65-F5344CB8AC3E}">
        <p14:creationId xmlns:p14="http://schemas.microsoft.com/office/powerpoint/2010/main" val="23595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291C5-0570-7245-B04C-9CB94BDBFD7F}"/>
              </a:ext>
            </a:extLst>
          </p:cNvPr>
          <p:cNvSpPr>
            <a:spLocks noGrp="1"/>
          </p:cNvSpPr>
          <p:nvPr>
            <p:ph type="title"/>
          </p:nvPr>
        </p:nvSpPr>
        <p:spPr>
          <a:xfrm>
            <a:off x="716449" y="2053882"/>
            <a:ext cx="10664314" cy="4051495"/>
          </a:xfrm>
        </p:spPr>
        <p:txBody>
          <a:bodyPr/>
          <a:lstStyle/>
          <a:p>
            <a:r>
              <a:rPr lang="fr-FR" sz="2400" dirty="0"/>
              <a:t>Haroun (in </a:t>
            </a:r>
            <a:r>
              <a:rPr lang="fr-FR" sz="2400" i="1" dirty="0"/>
              <a:t>Cahiers du </a:t>
            </a:r>
            <a:r>
              <a:rPr lang="fr-FR" sz="2400" i="1" dirty="0" err="1"/>
              <a:t>cinéma</a:t>
            </a:r>
            <a:r>
              <a:rPr lang="fr-FR" sz="2400" i="1" dirty="0"/>
              <a:t> </a:t>
            </a:r>
            <a:r>
              <a:rPr lang="fr-FR" sz="2400" dirty="0"/>
              <a:t>n°569, mars 2003) : « </a:t>
            </a:r>
            <a:r>
              <a:rPr lang="fr-FR" sz="2400" i="1" dirty="0"/>
              <a:t>Comme Antoine </a:t>
            </a:r>
            <a:r>
              <a:rPr lang="fr-FR" sz="2400" i="1" dirty="0" err="1"/>
              <a:t>Doinel</a:t>
            </a:r>
            <a:r>
              <a:rPr lang="fr-FR" sz="2400" i="1" dirty="0"/>
              <a:t>, cela m’</a:t>
            </a:r>
            <a:r>
              <a:rPr lang="fr-FR" sz="2400" i="1" dirty="0" err="1"/>
              <a:t>intéresserait</a:t>
            </a:r>
            <a:r>
              <a:rPr lang="fr-FR" sz="2400" i="1" dirty="0"/>
              <a:t> de suivre le personnage de Tahir, observer comment sa famille va se reconstruire. Cela rejoint des questions sur</a:t>
            </a:r>
            <a:r>
              <a:rPr lang="fr-FR" sz="2400" dirty="0"/>
              <a:t> </a:t>
            </a:r>
            <a:r>
              <a:rPr lang="fr-FR" sz="2400" i="1" dirty="0"/>
              <a:t>l’Afrique tout </a:t>
            </a:r>
            <a:r>
              <a:rPr lang="fr-FR" sz="2400" i="1" dirty="0" err="1"/>
              <a:t>entière</a:t>
            </a:r>
            <a:r>
              <a:rPr lang="fr-FR" sz="2400" i="1" dirty="0"/>
              <a:t> et </a:t>
            </a:r>
            <a:r>
              <a:rPr lang="fr-FR" sz="2400" i="1" dirty="0" err="1"/>
              <a:t>répond</a:t>
            </a:r>
            <a:r>
              <a:rPr lang="fr-FR" sz="2400" i="1" dirty="0"/>
              <a:t> à mon unique </a:t>
            </a:r>
            <a:r>
              <a:rPr lang="fr-FR" sz="2400" i="1" dirty="0" err="1"/>
              <a:t>préoccupation</a:t>
            </a:r>
            <a:r>
              <a:rPr lang="fr-FR" sz="2400" i="1" dirty="0"/>
              <a:t> : filmer la vie. Dans quelques </a:t>
            </a:r>
            <a:r>
              <a:rPr lang="fr-FR" sz="2400" i="1" dirty="0" err="1"/>
              <a:t>années</a:t>
            </a:r>
            <a:r>
              <a:rPr lang="fr-FR" sz="2400" i="1" dirty="0"/>
              <a:t>, je reviendrai voir Tahir et sa copine muette. »</a:t>
            </a:r>
            <a:r>
              <a:rPr lang="fr-FR" sz="2400" dirty="0"/>
              <a:t> </a:t>
            </a:r>
            <a:br>
              <a:rPr lang="fr-FR" sz="2400" dirty="0"/>
            </a:br>
            <a:endParaRPr lang="fr-FR" sz="2400" dirty="0"/>
          </a:p>
        </p:txBody>
      </p:sp>
    </p:spTree>
    <p:extLst>
      <p:ext uri="{BB962C8B-B14F-4D97-AF65-F5344CB8AC3E}">
        <p14:creationId xmlns:p14="http://schemas.microsoft.com/office/powerpoint/2010/main" val="304488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F5852-91F6-CD42-8F7C-69C682B3D4E5}"/>
              </a:ext>
            </a:extLst>
          </p:cNvPr>
          <p:cNvSpPr>
            <a:spLocks noGrp="1"/>
          </p:cNvSpPr>
          <p:nvPr>
            <p:ph type="title"/>
          </p:nvPr>
        </p:nvSpPr>
        <p:spPr>
          <a:xfrm>
            <a:off x="946556" y="2777907"/>
            <a:ext cx="10790923" cy="1400530"/>
          </a:xfrm>
        </p:spPr>
        <p:txBody>
          <a:bodyPr/>
          <a:lstStyle/>
          <a:p>
            <a:r>
              <a:rPr lang="fr-FR" sz="4000" dirty="0"/>
              <a:t>MODULE 2 : Tableau et travail de groupe.</a:t>
            </a:r>
          </a:p>
        </p:txBody>
      </p:sp>
    </p:spTree>
    <p:extLst>
      <p:ext uri="{BB962C8B-B14F-4D97-AF65-F5344CB8AC3E}">
        <p14:creationId xmlns:p14="http://schemas.microsoft.com/office/powerpoint/2010/main" val="2269897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831A9B-A085-3045-B5A8-D6A415DD486E}"/>
              </a:ext>
            </a:extLst>
          </p:cNvPr>
          <p:cNvSpPr>
            <a:spLocks noGrp="1"/>
          </p:cNvSpPr>
          <p:nvPr>
            <p:ph type="title"/>
          </p:nvPr>
        </p:nvSpPr>
        <p:spPr>
          <a:xfrm>
            <a:off x="646111" y="452718"/>
            <a:ext cx="10537704" cy="1400530"/>
          </a:xfrm>
        </p:spPr>
        <p:txBody>
          <a:bodyPr/>
          <a:lstStyle/>
          <a:p>
            <a:r>
              <a:rPr lang="fr-FR" dirty="0"/>
              <a:t>PARTIE III : le manifeste d’un cinéaste</a:t>
            </a:r>
          </a:p>
        </p:txBody>
      </p:sp>
      <p:sp>
        <p:nvSpPr>
          <p:cNvPr id="3" name="ZoneTexte 2">
            <a:extLst>
              <a:ext uri="{FF2B5EF4-FFF2-40B4-BE49-F238E27FC236}">
                <a16:creationId xmlns:a16="http://schemas.microsoft.com/office/drawing/2014/main" id="{417EA2E2-DDB0-B046-80BE-6BE715D5C18C}"/>
              </a:ext>
            </a:extLst>
          </p:cNvPr>
          <p:cNvSpPr txBox="1"/>
          <p:nvPr/>
        </p:nvSpPr>
        <p:spPr>
          <a:xfrm>
            <a:off x="646111" y="2897945"/>
            <a:ext cx="11545889" cy="1446550"/>
          </a:xfrm>
          <a:prstGeom prst="rect">
            <a:avLst/>
          </a:prstGeom>
          <a:noFill/>
        </p:spPr>
        <p:txBody>
          <a:bodyPr wrap="square" rtlCol="0">
            <a:spAutoFit/>
          </a:bodyPr>
          <a:lstStyle/>
          <a:p>
            <a:pPr marL="342900" indent="-342900">
              <a:buAutoNum type="alphaUcParenR"/>
            </a:pPr>
            <a:r>
              <a:rPr lang="fr-FR" sz="2200" dirty="0"/>
              <a:t>Une mise en scène contemplative et picturale (ou « l’esthétique du tableau »).</a:t>
            </a:r>
          </a:p>
          <a:p>
            <a:pPr marL="342900" indent="-342900">
              <a:buAutoNum type="alphaUcParenR"/>
            </a:pPr>
            <a:endParaRPr lang="fr-FR" sz="2200" dirty="0"/>
          </a:p>
          <a:p>
            <a:pPr marL="342900" indent="-342900">
              <a:buFontTx/>
              <a:buAutoNum type="alphaUcParenR"/>
            </a:pPr>
            <a:r>
              <a:rPr lang="fr-FR" sz="2200" dirty="0"/>
              <a:t>Une réflexion sur l’art et le cinéma.</a:t>
            </a:r>
          </a:p>
          <a:p>
            <a:endParaRPr lang="fr-FR" sz="2200" dirty="0"/>
          </a:p>
        </p:txBody>
      </p:sp>
    </p:spTree>
    <p:extLst>
      <p:ext uri="{BB962C8B-B14F-4D97-AF65-F5344CB8AC3E}">
        <p14:creationId xmlns:p14="http://schemas.microsoft.com/office/powerpoint/2010/main" val="221196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31933-19C9-3946-A6F1-8848716B9AA7}"/>
              </a:ext>
            </a:extLst>
          </p:cNvPr>
          <p:cNvSpPr>
            <a:spLocks noGrp="1"/>
          </p:cNvSpPr>
          <p:nvPr>
            <p:ph type="title"/>
          </p:nvPr>
        </p:nvSpPr>
        <p:spPr>
          <a:xfrm>
            <a:off x="1047894" y="508137"/>
            <a:ext cx="9404723" cy="1400530"/>
          </a:xfrm>
        </p:spPr>
        <p:txBody>
          <a:bodyPr/>
          <a:lstStyle/>
          <a:p>
            <a:pPr algn="ctr"/>
            <a:r>
              <a:rPr lang="fr-FR" dirty="0"/>
              <a:t>PARTIE I - Abouna, le récit d’une quête initiatique ?</a:t>
            </a:r>
          </a:p>
        </p:txBody>
      </p:sp>
      <p:sp>
        <p:nvSpPr>
          <p:cNvPr id="3" name="ZoneTexte 2">
            <a:extLst>
              <a:ext uri="{FF2B5EF4-FFF2-40B4-BE49-F238E27FC236}">
                <a16:creationId xmlns:a16="http://schemas.microsoft.com/office/drawing/2014/main" id="{BF5C798D-75C5-9140-B715-0952BF7F0AB2}"/>
              </a:ext>
            </a:extLst>
          </p:cNvPr>
          <p:cNvSpPr txBox="1"/>
          <p:nvPr/>
        </p:nvSpPr>
        <p:spPr>
          <a:xfrm>
            <a:off x="903780" y="2535382"/>
            <a:ext cx="9847568" cy="2954655"/>
          </a:xfrm>
          <a:prstGeom prst="rect">
            <a:avLst/>
          </a:prstGeom>
          <a:noFill/>
        </p:spPr>
        <p:txBody>
          <a:bodyPr wrap="none" rtlCol="0">
            <a:spAutoFit/>
          </a:bodyPr>
          <a:lstStyle/>
          <a:p>
            <a:r>
              <a:rPr lang="fr-FR" sz="2800"/>
              <a:t>A) Des caractéristiques propres au roman d’aventures.</a:t>
            </a:r>
          </a:p>
          <a:p>
            <a:endParaRPr lang="fr-FR" sz="2800"/>
          </a:p>
          <a:p>
            <a:r>
              <a:rPr lang="fr-FR" sz="2800"/>
              <a:t>B) Les spécificités d’Abouna.</a:t>
            </a:r>
          </a:p>
          <a:p>
            <a:endParaRPr lang="fr-FR" sz="2800"/>
          </a:p>
          <a:p>
            <a:r>
              <a:rPr lang="fr-FR" sz="2800"/>
              <a:t>MODULE : analyse du pré-générique.</a:t>
            </a:r>
          </a:p>
          <a:p>
            <a:endParaRPr lang="fr-FR" sz="2800"/>
          </a:p>
          <a:p>
            <a:endParaRPr lang="fr-FR"/>
          </a:p>
        </p:txBody>
      </p:sp>
    </p:spTree>
    <p:extLst>
      <p:ext uri="{BB962C8B-B14F-4D97-AF65-F5344CB8AC3E}">
        <p14:creationId xmlns:p14="http://schemas.microsoft.com/office/powerpoint/2010/main" val="1396745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A3C78-F82B-DE48-9690-52B2D9DE75F3}"/>
              </a:ext>
            </a:extLst>
          </p:cNvPr>
          <p:cNvSpPr>
            <a:spLocks noGrp="1"/>
          </p:cNvSpPr>
          <p:nvPr>
            <p:ph type="title"/>
          </p:nvPr>
        </p:nvSpPr>
        <p:spPr>
          <a:xfrm>
            <a:off x="1251021" y="2619142"/>
            <a:ext cx="9404723" cy="1400530"/>
          </a:xfrm>
        </p:spPr>
        <p:txBody>
          <a:bodyPr/>
          <a:lstStyle/>
          <a:p>
            <a:pPr algn="ctr"/>
            <a:r>
              <a:rPr lang="fr-FR" sz="2800" dirty="0"/>
              <a:t>A) Une mise en scène contemplative et picturale (ou « l’esthétique du tableau »).</a:t>
            </a:r>
            <a:br>
              <a:rPr lang="fr-FR" sz="2800" dirty="0"/>
            </a:br>
            <a:endParaRPr lang="fr-FR" sz="2800" dirty="0"/>
          </a:p>
        </p:txBody>
      </p:sp>
    </p:spTree>
    <p:extLst>
      <p:ext uri="{BB962C8B-B14F-4D97-AF65-F5344CB8AC3E}">
        <p14:creationId xmlns:p14="http://schemas.microsoft.com/office/powerpoint/2010/main" val="803101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23E94-2619-CD4A-9A49-9F3351F71983}"/>
              </a:ext>
            </a:extLst>
          </p:cNvPr>
          <p:cNvSpPr>
            <a:spLocks noGrp="1"/>
          </p:cNvSpPr>
          <p:nvPr>
            <p:ph type="title"/>
          </p:nvPr>
        </p:nvSpPr>
        <p:spPr>
          <a:xfrm>
            <a:off x="513667" y="253706"/>
            <a:ext cx="7144904" cy="1586415"/>
          </a:xfrm>
        </p:spPr>
        <p:txBody>
          <a:bodyPr/>
          <a:lstStyle/>
          <a:p>
            <a:r>
              <a:rPr lang="fr-FR"/>
              <a:t>Les couleurs</a:t>
            </a:r>
          </a:p>
        </p:txBody>
      </p:sp>
      <p:pic>
        <p:nvPicPr>
          <p:cNvPr id="4" name="Image 3">
            <a:extLst>
              <a:ext uri="{FF2B5EF4-FFF2-40B4-BE49-F238E27FC236}">
                <a16:creationId xmlns:a16="http://schemas.microsoft.com/office/drawing/2014/main" id="{BCDF6694-CEDE-6E4C-9BD0-C7D2E06744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89" y="1361147"/>
            <a:ext cx="3826411" cy="2092569"/>
          </a:xfrm>
          <a:prstGeom prst="rect">
            <a:avLst/>
          </a:prstGeom>
        </p:spPr>
      </p:pic>
      <p:pic>
        <p:nvPicPr>
          <p:cNvPr id="6" name="Image 5">
            <a:extLst>
              <a:ext uri="{FF2B5EF4-FFF2-40B4-BE49-F238E27FC236}">
                <a16:creationId xmlns:a16="http://schemas.microsoft.com/office/drawing/2014/main" id="{C0D85E23-0971-664A-ACDB-78945B268D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5175" y="1361147"/>
            <a:ext cx="3851423" cy="2106247"/>
          </a:xfrm>
          <a:prstGeom prst="rect">
            <a:avLst/>
          </a:prstGeom>
        </p:spPr>
      </p:pic>
      <p:pic>
        <p:nvPicPr>
          <p:cNvPr id="8" name="Image 7">
            <a:extLst>
              <a:ext uri="{FF2B5EF4-FFF2-40B4-BE49-F238E27FC236}">
                <a16:creationId xmlns:a16="http://schemas.microsoft.com/office/drawing/2014/main" id="{17DED019-A8DE-384C-AC83-9DE2D37F07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0608" y="3644970"/>
            <a:ext cx="3841650" cy="2100902"/>
          </a:xfrm>
          <a:prstGeom prst="rect">
            <a:avLst/>
          </a:prstGeom>
        </p:spPr>
      </p:pic>
      <p:pic>
        <p:nvPicPr>
          <p:cNvPr id="10" name="Image 9">
            <a:extLst>
              <a:ext uri="{FF2B5EF4-FFF2-40B4-BE49-F238E27FC236}">
                <a16:creationId xmlns:a16="http://schemas.microsoft.com/office/drawing/2014/main" id="{BC0AFBDB-AEE6-6940-9FD0-E779C019F8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0835" y="1361147"/>
            <a:ext cx="3851423" cy="2106247"/>
          </a:xfrm>
          <a:prstGeom prst="rect">
            <a:avLst/>
          </a:prstGeom>
        </p:spPr>
      </p:pic>
      <p:pic>
        <p:nvPicPr>
          <p:cNvPr id="14" name="Image 13">
            <a:extLst>
              <a:ext uri="{FF2B5EF4-FFF2-40B4-BE49-F238E27FC236}">
                <a16:creationId xmlns:a16="http://schemas.microsoft.com/office/drawing/2014/main" id="{299E80CD-2521-224E-8BF3-2F85A3ACA6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75175" y="3653303"/>
            <a:ext cx="3794258" cy="2074985"/>
          </a:xfrm>
          <a:prstGeom prst="rect">
            <a:avLst/>
          </a:prstGeom>
        </p:spPr>
      </p:pic>
      <p:pic>
        <p:nvPicPr>
          <p:cNvPr id="16" name="Image 15">
            <a:extLst>
              <a:ext uri="{FF2B5EF4-FFF2-40B4-BE49-F238E27FC236}">
                <a16:creationId xmlns:a16="http://schemas.microsoft.com/office/drawing/2014/main" id="{662F54BA-99CB-0F49-995B-0FDE68045E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7588" y="3653303"/>
            <a:ext cx="3826412" cy="2092569"/>
          </a:xfrm>
          <a:prstGeom prst="rect">
            <a:avLst/>
          </a:prstGeom>
        </p:spPr>
      </p:pic>
    </p:spTree>
    <p:extLst>
      <p:ext uri="{BB962C8B-B14F-4D97-AF65-F5344CB8AC3E}">
        <p14:creationId xmlns:p14="http://schemas.microsoft.com/office/powerpoint/2010/main" val="2420353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F1B673-E198-C149-8482-AA4C7B657F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878" y="3696674"/>
            <a:ext cx="3519355" cy="1924647"/>
          </a:xfrm>
          <a:prstGeom prst="rect">
            <a:avLst/>
          </a:prstGeom>
        </p:spPr>
      </p:pic>
      <p:pic>
        <p:nvPicPr>
          <p:cNvPr id="6" name="Image 5">
            <a:extLst>
              <a:ext uri="{FF2B5EF4-FFF2-40B4-BE49-F238E27FC236}">
                <a16:creationId xmlns:a16="http://schemas.microsoft.com/office/drawing/2014/main" id="{88ACBB27-311D-F748-8AE8-2376C2235E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2036" y="995912"/>
            <a:ext cx="3419962" cy="1870292"/>
          </a:xfrm>
          <a:prstGeom prst="rect">
            <a:avLst/>
          </a:prstGeom>
        </p:spPr>
      </p:pic>
      <p:pic>
        <p:nvPicPr>
          <p:cNvPr id="8" name="Image 7">
            <a:extLst>
              <a:ext uri="{FF2B5EF4-FFF2-40B4-BE49-F238E27FC236}">
                <a16:creationId xmlns:a16="http://schemas.microsoft.com/office/drawing/2014/main" id="{423032BD-91F9-474A-9A14-743244538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1457" y="995912"/>
            <a:ext cx="3519354" cy="1924647"/>
          </a:xfrm>
          <a:prstGeom prst="rect">
            <a:avLst/>
          </a:prstGeom>
        </p:spPr>
      </p:pic>
      <p:pic>
        <p:nvPicPr>
          <p:cNvPr id="10" name="Image 9">
            <a:extLst>
              <a:ext uri="{FF2B5EF4-FFF2-40B4-BE49-F238E27FC236}">
                <a16:creationId xmlns:a16="http://schemas.microsoft.com/office/drawing/2014/main" id="{4E1F5D48-530A-C147-98CD-D3564F858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878" y="968735"/>
            <a:ext cx="3519355" cy="1924647"/>
          </a:xfrm>
          <a:prstGeom prst="rect">
            <a:avLst/>
          </a:prstGeom>
        </p:spPr>
      </p:pic>
      <p:pic>
        <p:nvPicPr>
          <p:cNvPr id="14" name="Image 13">
            <a:extLst>
              <a:ext uri="{FF2B5EF4-FFF2-40B4-BE49-F238E27FC236}">
                <a16:creationId xmlns:a16="http://schemas.microsoft.com/office/drawing/2014/main" id="{8BCD48C2-4EA1-5C41-9DFA-ABF9AE2EC2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8036" y="3678397"/>
            <a:ext cx="3552775" cy="1942924"/>
          </a:xfrm>
          <a:prstGeom prst="rect">
            <a:avLst/>
          </a:prstGeom>
        </p:spPr>
      </p:pic>
      <p:pic>
        <p:nvPicPr>
          <p:cNvPr id="16" name="Image 15">
            <a:extLst>
              <a:ext uri="{FF2B5EF4-FFF2-40B4-BE49-F238E27FC236}">
                <a16:creationId xmlns:a16="http://schemas.microsoft.com/office/drawing/2014/main" id="{14D41E93-5EA4-684E-A35D-8C3985B5B72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8614" y="3678397"/>
            <a:ext cx="3400829" cy="1859828"/>
          </a:xfrm>
          <a:prstGeom prst="rect">
            <a:avLst/>
          </a:prstGeom>
        </p:spPr>
      </p:pic>
    </p:spTree>
    <p:extLst>
      <p:ext uri="{BB962C8B-B14F-4D97-AF65-F5344CB8AC3E}">
        <p14:creationId xmlns:p14="http://schemas.microsoft.com/office/powerpoint/2010/main" val="2404338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745AE24-CF28-B744-ADDB-1153B4E2A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061" y="766551"/>
            <a:ext cx="3628941" cy="1984577"/>
          </a:xfrm>
          <a:prstGeom prst="rect">
            <a:avLst/>
          </a:prstGeom>
        </p:spPr>
      </p:pic>
      <p:pic>
        <p:nvPicPr>
          <p:cNvPr id="6" name="Image 5">
            <a:extLst>
              <a:ext uri="{FF2B5EF4-FFF2-40B4-BE49-F238E27FC236}">
                <a16:creationId xmlns:a16="http://schemas.microsoft.com/office/drawing/2014/main" id="{B758CD09-981A-054A-BB88-DDD06D785B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8834" y="741998"/>
            <a:ext cx="3718737" cy="2033684"/>
          </a:xfrm>
          <a:prstGeom prst="rect">
            <a:avLst/>
          </a:prstGeom>
        </p:spPr>
      </p:pic>
      <p:pic>
        <p:nvPicPr>
          <p:cNvPr id="8" name="Image 7">
            <a:extLst>
              <a:ext uri="{FF2B5EF4-FFF2-40B4-BE49-F238E27FC236}">
                <a16:creationId xmlns:a16="http://schemas.microsoft.com/office/drawing/2014/main" id="{1DC0256B-90A6-8543-8BD4-4EE8551982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4000" y="741998"/>
            <a:ext cx="3666836" cy="2005301"/>
          </a:xfrm>
          <a:prstGeom prst="rect">
            <a:avLst/>
          </a:prstGeom>
        </p:spPr>
      </p:pic>
      <p:pic>
        <p:nvPicPr>
          <p:cNvPr id="10" name="Image 9">
            <a:extLst>
              <a:ext uri="{FF2B5EF4-FFF2-40B4-BE49-F238E27FC236}">
                <a16:creationId xmlns:a16="http://schemas.microsoft.com/office/drawing/2014/main" id="{D202F5AA-468A-1E49-8ABB-FD8FE95126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061" y="3103080"/>
            <a:ext cx="3628941" cy="1984577"/>
          </a:xfrm>
          <a:prstGeom prst="rect">
            <a:avLst/>
          </a:prstGeom>
        </p:spPr>
      </p:pic>
      <p:pic>
        <p:nvPicPr>
          <p:cNvPr id="12" name="Image 11">
            <a:extLst>
              <a:ext uri="{FF2B5EF4-FFF2-40B4-BE49-F238E27FC236}">
                <a16:creationId xmlns:a16="http://schemas.microsoft.com/office/drawing/2014/main" id="{B48D51C6-1BDC-DE42-80C9-9FF02246FD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64000" y="3064888"/>
            <a:ext cx="3666836" cy="2005301"/>
          </a:xfrm>
          <a:prstGeom prst="rect">
            <a:avLst/>
          </a:prstGeom>
        </p:spPr>
      </p:pic>
      <p:pic>
        <p:nvPicPr>
          <p:cNvPr id="16" name="Image 15">
            <a:extLst>
              <a:ext uri="{FF2B5EF4-FFF2-40B4-BE49-F238E27FC236}">
                <a16:creationId xmlns:a16="http://schemas.microsoft.com/office/drawing/2014/main" id="{E223EEF1-168C-5249-8DC0-EA4835DF80D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18834" y="3064888"/>
            <a:ext cx="3718737" cy="2033684"/>
          </a:xfrm>
          <a:prstGeom prst="rect">
            <a:avLst/>
          </a:prstGeom>
        </p:spPr>
      </p:pic>
      <p:sp>
        <p:nvSpPr>
          <p:cNvPr id="17" name="ZoneTexte 16">
            <a:extLst>
              <a:ext uri="{FF2B5EF4-FFF2-40B4-BE49-F238E27FC236}">
                <a16:creationId xmlns:a16="http://schemas.microsoft.com/office/drawing/2014/main" id="{4E5AB0A8-B5FA-6643-B4DD-024AF75D6573}"/>
              </a:ext>
            </a:extLst>
          </p:cNvPr>
          <p:cNvSpPr txBox="1"/>
          <p:nvPr/>
        </p:nvSpPr>
        <p:spPr>
          <a:xfrm>
            <a:off x="4634091" y="5552901"/>
            <a:ext cx="2526654" cy="584775"/>
          </a:xfrm>
          <a:prstGeom prst="rect">
            <a:avLst/>
          </a:prstGeom>
          <a:noFill/>
        </p:spPr>
        <p:txBody>
          <a:bodyPr wrap="none" rtlCol="0">
            <a:spAutoFit/>
          </a:bodyPr>
          <a:lstStyle/>
          <a:p>
            <a:r>
              <a:rPr lang="fr-FR" sz="3200"/>
              <a:t>Le cadrage</a:t>
            </a:r>
          </a:p>
        </p:txBody>
      </p:sp>
    </p:spTree>
    <p:extLst>
      <p:ext uri="{BB962C8B-B14F-4D97-AF65-F5344CB8AC3E}">
        <p14:creationId xmlns:p14="http://schemas.microsoft.com/office/powerpoint/2010/main" val="773537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7D92A7A-57EA-4944-805A-02E534DF68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01084" y="293119"/>
            <a:ext cx="3720129" cy="2034445"/>
          </a:xfrm>
          <a:prstGeom prst="rect">
            <a:avLst/>
          </a:prstGeom>
        </p:spPr>
      </p:pic>
      <p:pic>
        <p:nvPicPr>
          <p:cNvPr id="5" name="Image 4">
            <a:extLst>
              <a:ext uri="{FF2B5EF4-FFF2-40B4-BE49-F238E27FC236}">
                <a16:creationId xmlns:a16="http://schemas.microsoft.com/office/drawing/2014/main" id="{84EBAC73-C98F-3749-9606-E3DC4CCBEB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772" y="293119"/>
            <a:ext cx="3720128" cy="2034445"/>
          </a:xfrm>
          <a:prstGeom prst="rect">
            <a:avLst/>
          </a:prstGeom>
        </p:spPr>
      </p:pic>
      <p:pic>
        <p:nvPicPr>
          <p:cNvPr id="7" name="Image 6">
            <a:extLst>
              <a:ext uri="{FF2B5EF4-FFF2-40B4-BE49-F238E27FC236}">
                <a16:creationId xmlns:a16="http://schemas.microsoft.com/office/drawing/2014/main" id="{9651A3CE-903F-8E40-8D51-D22806370A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3015" y="4853729"/>
            <a:ext cx="3484729" cy="1905711"/>
          </a:xfrm>
          <a:prstGeom prst="rect">
            <a:avLst/>
          </a:prstGeom>
        </p:spPr>
      </p:pic>
      <p:pic>
        <p:nvPicPr>
          <p:cNvPr id="9" name="Image 8">
            <a:extLst>
              <a:ext uri="{FF2B5EF4-FFF2-40B4-BE49-F238E27FC236}">
                <a16:creationId xmlns:a16="http://schemas.microsoft.com/office/drawing/2014/main" id="{652D118F-99AA-A94A-9F16-1A22F7D8B7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9942" y="4789495"/>
            <a:ext cx="3782409" cy="2068505"/>
          </a:xfrm>
          <a:prstGeom prst="rect">
            <a:avLst/>
          </a:prstGeom>
        </p:spPr>
      </p:pic>
      <p:pic>
        <p:nvPicPr>
          <p:cNvPr id="11" name="Image 10">
            <a:extLst>
              <a:ext uri="{FF2B5EF4-FFF2-40B4-BE49-F238E27FC236}">
                <a16:creationId xmlns:a16="http://schemas.microsoft.com/office/drawing/2014/main" id="{1CA91EF3-7739-6348-AD57-024D157D4E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3415" y="4853729"/>
            <a:ext cx="3328891" cy="1820487"/>
          </a:xfrm>
          <a:prstGeom prst="rect">
            <a:avLst/>
          </a:prstGeom>
        </p:spPr>
      </p:pic>
      <p:pic>
        <p:nvPicPr>
          <p:cNvPr id="13" name="Image 12">
            <a:extLst>
              <a:ext uri="{FF2B5EF4-FFF2-40B4-BE49-F238E27FC236}">
                <a16:creationId xmlns:a16="http://schemas.microsoft.com/office/drawing/2014/main" id="{5E7E87CF-81FB-BE4F-A3A8-AF8F472A06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8655" y="2508511"/>
            <a:ext cx="3675933" cy="2010276"/>
          </a:xfrm>
          <a:prstGeom prst="rect">
            <a:avLst/>
          </a:prstGeom>
        </p:spPr>
      </p:pic>
      <p:pic>
        <p:nvPicPr>
          <p:cNvPr id="15" name="Image 14">
            <a:extLst>
              <a:ext uri="{FF2B5EF4-FFF2-40B4-BE49-F238E27FC236}">
                <a16:creationId xmlns:a16="http://schemas.microsoft.com/office/drawing/2014/main" id="{8C43AB3B-94B1-2D45-9D36-589EA2967FE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13483" y="2580204"/>
            <a:ext cx="3695329" cy="2020883"/>
          </a:xfrm>
          <a:prstGeom prst="rect">
            <a:avLst/>
          </a:prstGeom>
        </p:spPr>
      </p:pic>
      <p:pic>
        <p:nvPicPr>
          <p:cNvPr id="17" name="Image 16">
            <a:extLst>
              <a:ext uri="{FF2B5EF4-FFF2-40B4-BE49-F238E27FC236}">
                <a16:creationId xmlns:a16="http://schemas.microsoft.com/office/drawing/2014/main" id="{9FCAD16B-F04E-E34B-B19E-1EBF44CFA68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3415" y="2599662"/>
            <a:ext cx="3624172" cy="1981969"/>
          </a:xfrm>
          <a:prstGeom prst="rect">
            <a:avLst/>
          </a:prstGeom>
        </p:spPr>
      </p:pic>
      <p:pic>
        <p:nvPicPr>
          <p:cNvPr id="19" name="Image 18">
            <a:extLst>
              <a:ext uri="{FF2B5EF4-FFF2-40B4-BE49-F238E27FC236}">
                <a16:creationId xmlns:a16="http://schemas.microsoft.com/office/drawing/2014/main" id="{E41FCF56-9700-CC4B-8210-E7D3DC1B344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15316" y="293119"/>
            <a:ext cx="3720128" cy="2034445"/>
          </a:xfrm>
          <a:prstGeom prst="rect">
            <a:avLst/>
          </a:prstGeom>
        </p:spPr>
      </p:pic>
    </p:spTree>
    <p:extLst>
      <p:ext uri="{BB962C8B-B14F-4D97-AF65-F5344CB8AC3E}">
        <p14:creationId xmlns:p14="http://schemas.microsoft.com/office/powerpoint/2010/main" val="1028343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068673-5EDE-C440-92CE-E20612F03085}"/>
              </a:ext>
            </a:extLst>
          </p:cNvPr>
          <p:cNvSpPr>
            <a:spLocks noGrp="1"/>
          </p:cNvSpPr>
          <p:nvPr>
            <p:ph type="title"/>
          </p:nvPr>
        </p:nvSpPr>
        <p:spPr>
          <a:xfrm>
            <a:off x="675526" y="2878755"/>
            <a:ext cx="10550492" cy="977071"/>
          </a:xfrm>
        </p:spPr>
        <p:txBody>
          <a:bodyPr/>
          <a:lstStyle/>
          <a:p>
            <a:r>
              <a:rPr lang="fr-FR" sz="2800" dirty="0"/>
              <a:t>Une contemplation par des plans longs… (56:45 </a:t>
            </a:r>
            <a:r>
              <a:rPr lang="fr-FR" sz="2800" dirty="0">
                <a:sym typeface="Wingdings" pitchFamily="2" charset="2"/>
              </a:rPr>
              <a:t> 58:17)</a:t>
            </a:r>
            <a:endParaRPr lang="fr-FR" sz="2800" dirty="0"/>
          </a:p>
        </p:txBody>
      </p:sp>
    </p:spTree>
    <p:extLst>
      <p:ext uri="{BB962C8B-B14F-4D97-AF65-F5344CB8AC3E}">
        <p14:creationId xmlns:p14="http://schemas.microsoft.com/office/powerpoint/2010/main" val="2404014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64C2534-E57E-4D46-88DC-166E12D57C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692" y="808393"/>
            <a:ext cx="3497079" cy="1962250"/>
          </a:xfrm>
          <a:prstGeom prst="rect">
            <a:avLst/>
          </a:prstGeom>
        </p:spPr>
      </p:pic>
      <p:pic>
        <p:nvPicPr>
          <p:cNvPr id="6" name="Image 5">
            <a:extLst>
              <a:ext uri="{FF2B5EF4-FFF2-40B4-BE49-F238E27FC236}">
                <a16:creationId xmlns:a16="http://schemas.microsoft.com/office/drawing/2014/main" id="{4F79A293-BE33-0D4C-8DBE-21358A2EE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1267" y="808393"/>
            <a:ext cx="3514579" cy="1972069"/>
          </a:xfrm>
          <a:prstGeom prst="rect">
            <a:avLst/>
          </a:prstGeom>
        </p:spPr>
      </p:pic>
      <p:pic>
        <p:nvPicPr>
          <p:cNvPr id="8" name="Image 7">
            <a:extLst>
              <a:ext uri="{FF2B5EF4-FFF2-40B4-BE49-F238E27FC236}">
                <a16:creationId xmlns:a16="http://schemas.microsoft.com/office/drawing/2014/main" id="{9F53B42D-905D-5340-94A6-811694D285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6342" y="816048"/>
            <a:ext cx="3469794" cy="1946940"/>
          </a:xfrm>
          <a:prstGeom prst="rect">
            <a:avLst/>
          </a:prstGeom>
        </p:spPr>
      </p:pic>
      <p:pic>
        <p:nvPicPr>
          <p:cNvPr id="10" name="Image 9">
            <a:extLst>
              <a:ext uri="{FF2B5EF4-FFF2-40B4-BE49-F238E27FC236}">
                <a16:creationId xmlns:a16="http://schemas.microsoft.com/office/drawing/2014/main" id="{C27FA0B5-40BC-A342-8C1D-4A6004E37C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096" y="3771243"/>
            <a:ext cx="3513675" cy="1971562"/>
          </a:xfrm>
          <a:prstGeom prst="rect">
            <a:avLst/>
          </a:prstGeom>
        </p:spPr>
      </p:pic>
      <p:pic>
        <p:nvPicPr>
          <p:cNvPr id="12" name="Image 11">
            <a:extLst>
              <a:ext uri="{FF2B5EF4-FFF2-40B4-BE49-F238E27FC236}">
                <a16:creationId xmlns:a16="http://schemas.microsoft.com/office/drawing/2014/main" id="{715C847C-5B54-D24C-BD57-38C06D60B8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72170" y="3771243"/>
            <a:ext cx="3513676" cy="1971562"/>
          </a:xfrm>
          <a:prstGeom prst="rect">
            <a:avLst/>
          </a:prstGeom>
        </p:spPr>
      </p:pic>
      <p:pic>
        <p:nvPicPr>
          <p:cNvPr id="14" name="Image 13">
            <a:extLst>
              <a:ext uri="{FF2B5EF4-FFF2-40B4-BE49-F238E27FC236}">
                <a16:creationId xmlns:a16="http://schemas.microsoft.com/office/drawing/2014/main" id="{9D1888A3-001A-6647-9B27-7EA2643E80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7244" y="3771243"/>
            <a:ext cx="3513675" cy="1971562"/>
          </a:xfrm>
          <a:prstGeom prst="rect">
            <a:avLst/>
          </a:prstGeom>
        </p:spPr>
      </p:pic>
    </p:spTree>
    <p:extLst>
      <p:ext uri="{BB962C8B-B14F-4D97-AF65-F5344CB8AC3E}">
        <p14:creationId xmlns:p14="http://schemas.microsoft.com/office/powerpoint/2010/main" val="1103899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79D5A-4173-694D-9106-BC539A88F463}"/>
              </a:ext>
            </a:extLst>
          </p:cNvPr>
          <p:cNvSpPr>
            <a:spLocks noGrp="1"/>
          </p:cNvSpPr>
          <p:nvPr>
            <p:ph type="title"/>
          </p:nvPr>
        </p:nvSpPr>
        <p:spPr>
          <a:xfrm>
            <a:off x="1433902" y="2970835"/>
            <a:ext cx="9404723" cy="1400530"/>
          </a:xfrm>
        </p:spPr>
        <p:txBody>
          <a:bodyPr/>
          <a:lstStyle/>
          <a:p>
            <a:pPr algn="ctr"/>
            <a:r>
              <a:rPr lang="fr-FR" sz="2800"/>
              <a:t>B) Une réflexion sur l’art et le cinéma.</a:t>
            </a:r>
            <a:br>
              <a:rPr lang="fr-FR" sz="2800"/>
            </a:br>
            <a:endParaRPr lang="fr-FR" sz="2800"/>
          </a:p>
        </p:txBody>
      </p:sp>
    </p:spTree>
    <p:extLst>
      <p:ext uri="{BB962C8B-B14F-4D97-AF65-F5344CB8AC3E}">
        <p14:creationId xmlns:p14="http://schemas.microsoft.com/office/powerpoint/2010/main" val="1020793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F364842-51D3-BE49-AE1A-1B2E324B33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074" y="4808723"/>
            <a:ext cx="3503352" cy="1915896"/>
          </a:xfrm>
          <a:prstGeom prst="rect">
            <a:avLst/>
          </a:prstGeom>
        </p:spPr>
      </p:pic>
      <p:pic>
        <p:nvPicPr>
          <p:cNvPr id="6" name="Image 5">
            <a:extLst>
              <a:ext uri="{FF2B5EF4-FFF2-40B4-BE49-F238E27FC236}">
                <a16:creationId xmlns:a16="http://schemas.microsoft.com/office/drawing/2014/main" id="{37B0229F-1C08-E44F-88E5-B4BAB58B01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4321" y="2832749"/>
            <a:ext cx="3613210" cy="1975974"/>
          </a:xfrm>
          <a:prstGeom prst="rect">
            <a:avLst/>
          </a:prstGeom>
        </p:spPr>
      </p:pic>
      <p:pic>
        <p:nvPicPr>
          <p:cNvPr id="8" name="Image 7">
            <a:extLst>
              <a:ext uri="{FF2B5EF4-FFF2-40B4-BE49-F238E27FC236}">
                <a16:creationId xmlns:a16="http://schemas.microsoft.com/office/drawing/2014/main" id="{5D3D71CE-5BE8-8C44-B438-21FE0D0F6C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977" y="624084"/>
            <a:ext cx="3573549" cy="1954285"/>
          </a:xfrm>
          <a:prstGeom prst="rect">
            <a:avLst/>
          </a:prstGeom>
        </p:spPr>
      </p:pic>
      <p:pic>
        <p:nvPicPr>
          <p:cNvPr id="10" name="Image 9">
            <a:extLst>
              <a:ext uri="{FF2B5EF4-FFF2-40B4-BE49-F238E27FC236}">
                <a16:creationId xmlns:a16="http://schemas.microsoft.com/office/drawing/2014/main" id="{31FF3DF8-F30C-1342-A2C8-DBDD0312D0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7605" y="630145"/>
            <a:ext cx="3648364" cy="1995199"/>
          </a:xfrm>
          <a:prstGeom prst="rect">
            <a:avLst/>
          </a:prstGeom>
        </p:spPr>
      </p:pic>
      <p:pic>
        <p:nvPicPr>
          <p:cNvPr id="12" name="Image 11">
            <a:extLst>
              <a:ext uri="{FF2B5EF4-FFF2-40B4-BE49-F238E27FC236}">
                <a16:creationId xmlns:a16="http://schemas.microsoft.com/office/drawing/2014/main" id="{FA57C2B2-42DA-A24C-A314-0082D5F476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15315" y="624084"/>
            <a:ext cx="3659447" cy="2001260"/>
          </a:xfrm>
          <a:prstGeom prst="rect">
            <a:avLst/>
          </a:prstGeom>
        </p:spPr>
      </p:pic>
      <p:pic>
        <p:nvPicPr>
          <p:cNvPr id="14" name="Image 13">
            <a:extLst>
              <a:ext uri="{FF2B5EF4-FFF2-40B4-BE49-F238E27FC236}">
                <a16:creationId xmlns:a16="http://schemas.microsoft.com/office/drawing/2014/main" id="{59DFA283-0DDC-9444-AA80-449E6CC7B2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976" y="2829183"/>
            <a:ext cx="3573549" cy="1954285"/>
          </a:xfrm>
          <a:prstGeom prst="rect">
            <a:avLst/>
          </a:prstGeom>
        </p:spPr>
      </p:pic>
      <p:pic>
        <p:nvPicPr>
          <p:cNvPr id="16" name="Image 15">
            <a:extLst>
              <a:ext uri="{FF2B5EF4-FFF2-40B4-BE49-F238E27FC236}">
                <a16:creationId xmlns:a16="http://schemas.microsoft.com/office/drawing/2014/main" id="{4B0A92A7-972F-A94B-B73A-B5B7D1F22FA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06239" y="2829183"/>
            <a:ext cx="3619730" cy="1979540"/>
          </a:xfrm>
          <a:prstGeom prst="rect">
            <a:avLst/>
          </a:prstGeom>
        </p:spPr>
      </p:pic>
      <p:sp>
        <p:nvSpPr>
          <p:cNvPr id="17" name="ZoneTexte 16">
            <a:extLst>
              <a:ext uri="{FF2B5EF4-FFF2-40B4-BE49-F238E27FC236}">
                <a16:creationId xmlns:a16="http://schemas.microsoft.com/office/drawing/2014/main" id="{3C52BB29-74C2-C54F-9F62-C2E3ACEA1973}"/>
              </a:ext>
            </a:extLst>
          </p:cNvPr>
          <p:cNvSpPr txBox="1"/>
          <p:nvPr/>
        </p:nvSpPr>
        <p:spPr>
          <a:xfrm>
            <a:off x="5476799" y="5536276"/>
            <a:ext cx="5077031" cy="584775"/>
          </a:xfrm>
          <a:prstGeom prst="rect">
            <a:avLst/>
          </a:prstGeom>
          <a:noFill/>
        </p:spPr>
        <p:txBody>
          <a:bodyPr wrap="none" rtlCol="0">
            <a:spAutoFit/>
          </a:bodyPr>
          <a:lstStyle/>
          <a:p>
            <a:r>
              <a:rPr lang="fr-FR" sz="3200"/>
              <a:t>Photographie et cinéma</a:t>
            </a:r>
          </a:p>
        </p:txBody>
      </p:sp>
    </p:spTree>
    <p:extLst>
      <p:ext uri="{BB962C8B-B14F-4D97-AF65-F5344CB8AC3E}">
        <p14:creationId xmlns:p14="http://schemas.microsoft.com/office/powerpoint/2010/main" val="3953368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E9E8FAB-752A-2741-937D-F4D934CB9192}"/>
              </a:ext>
            </a:extLst>
          </p:cNvPr>
          <p:cNvPicPr>
            <a:picLocks noChangeAspect="1"/>
          </p:cNvPicPr>
          <p:nvPr/>
        </p:nvPicPr>
        <p:blipFill>
          <a:blip r:embed="rId2"/>
          <a:stretch>
            <a:fillRect/>
          </a:stretch>
        </p:blipFill>
        <p:spPr>
          <a:xfrm>
            <a:off x="271486" y="989128"/>
            <a:ext cx="3516239" cy="1903528"/>
          </a:xfrm>
          <a:prstGeom prst="rect">
            <a:avLst/>
          </a:prstGeom>
        </p:spPr>
      </p:pic>
      <p:pic>
        <p:nvPicPr>
          <p:cNvPr id="4" name="Image 3">
            <a:extLst>
              <a:ext uri="{FF2B5EF4-FFF2-40B4-BE49-F238E27FC236}">
                <a16:creationId xmlns:a16="http://schemas.microsoft.com/office/drawing/2014/main" id="{92019027-76DF-B74B-86F5-15DBC4BF6683}"/>
              </a:ext>
            </a:extLst>
          </p:cNvPr>
          <p:cNvPicPr>
            <a:picLocks noChangeAspect="1"/>
          </p:cNvPicPr>
          <p:nvPr/>
        </p:nvPicPr>
        <p:blipFill>
          <a:blip r:embed="rId3"/>
          <a:stretch>
            <a:fillRect/>
          </a:stretch>
        </p:blipFill>
        <p:spPr>
          <a:xfrm>
            <a:off x="298277" y="3216842"/>
            <a:ext cx="3462655" cy="1874520"/>
          </a:xfrm>
          <a:prstGeom prst="rect">
            <a:avLst/>
          </a:prstGeom>
        </p:spPr>
      </p:pic>
      <p:pic>
        <p:nvPicPr>
          <p:cNvPr id="6" name="Image 5">
            <a:extLst>
              <a:ext uri="{FF2B5EF4-FFF2-40B4-BE49-F238E27FC236}">
                <a16:creationId xmlns:a16="http://schemas.microsoft.com/office/drawing/2014/main" id="{1E42FBCB-B496-FB42-9FC1-675F4C94A5B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107361" y="1266092"/>
            <a:ext cx="3953236" cy="1626564"/>
          </a:xfrm>
          <a:prstGeom prst="rect">
            <a:avLst/>
          </a:prstGeom>
        </p:spPr>
      </p:pic>
      <p:pic>
        <p:nvPicPr>
          <p:cNvPr id="8" name="Image 7">
            <a:extLst>
              <a:ext uri="{FF2B5EF4-FFF2-40B4-BE49-F238E27FC236}">
                <a16:creationId xmlns:a16="http://schemas.microsoft.com/office/drawing/2014/main" id="{5D433358-7370-D548-B7E7-11A860A410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7361" y="3516923"/>
            <a:ext cx="3905022" cy="1574439"/>
          </a:xfrm>
          <a:prstGeom prst="rect">
            <a:avLst/>
          </a:prstGeom>
        </p:spPr>
      </p:pic>
      <p:pic>
        <p:nvPicPr>
          <p:cNvPr id="10" name="Image 9">
            <a:extLst>
              <a:ext uri="{FF2B5EF4-FFF2-40B4-BE49-F238E27FC236}">
                <a16:creationId xmlns:a16="http://schemas.microsoft.com/office/drawing/2014/main" id="{DB6F8994-4F23-9849-9BCC-0D1725ADAE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9032" y="1214287"/>
            <a:ext cx="3596536" cy="1678063"/>
          </a:xfrm>
          <a:prstGeom prst="rect">
            <a:avLst/>
          </a:prstGeom>
        </p:spPr>
      </p:pic>
      <p:pic>
        <p:nvPicPr>
          <p:cNvPr id="12" name="Image 11">
            <a:extLst>
              <a:ext uri="{FF2B5EF4-FFF2-40B4-BE49-F238E27FC236}">
                <a16:creationId xmlns:a16="http://schemas.microsoft.com/office/drawing/2014/main" id="{60EA0BC5-995E-8041-9774-900FE7296C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10453" y="3408675"/>
            <a:ext cx="3575115" cy="1682687"/>
          </a:xfrm>
          <a:prstGeom prst="rect">
            <a:avLst/>
          </a:prstGeom>
        </p:spPr>
      </p:pic>
      <p:sp>
        <p:nvSpPr>
          <p:cNvPr id="13" name="ZoneTexte 12">
            <a:extLst>
              <a:ext uri="{FF2B5EF4-FFF2-40B4-BE49-F238E27FC236}">
                <a16:creationId xmlns:a16="http://schemas.microsoft.com/office/drawing/2014/main" id="{8D9F4795-8606-F640-AFD0-DEC93FB5B750}"/>
              </a:ext>
            </a:extLst>
          </p:cNvPr>
          <p:cNvSpPr txBox="1"/>
          <p:nvPr/>
        </p:nvSpPr>
        <p:spPr>
          <a:xfrm>
            <a:off x="271486" y="5415548"/>
            <a:ext cx="3421129" cy="369332"/>
          </a:xfrm>
          <a:prstGeom prst="rect">
            <a:avLst/>
          </a:prstGeom>
          <a:noFill/>
        </p:spPr>
        <p:txBody>
          <a:bodyPr wrap="none" rtlCol="0">
            <a:spAutoFit/>
          </a:bodyPr>
          <a:lstStyle/>
          <a:p>
            <a:r>
              <a:rPr lang="fr-FR" i="1" dirty="0"/>
              <a:t>Barton Fink</a:t>
            </a:r>
            <a:r>
              <a:rPr lang="fr-FR" dirty="0"/>
              <a:t>, </a:t>
            </a:r>
            <a:r>
              <a:rPr lang="fr-FR" dirty="0" err="1"/>
              <a:t>Joel</a:t>
            </a:r>
            <a:r>
              <a:rPr lang="fr-FR" dirty="0"/>
              <a:t> </a:t>
            </a:r>
            <a:r>
              <a:rPr lang="fr-FR" dirty="0" err="1"/>
              <a:t>Coen</a:t>
            </a:r>
            <a:r>
              <a:rPr lang="fr-FR" dirty="0"/>
              <a:t> (1991)</a:t>
            </a:r>
          </a:p>
        </p:txBody>
      </p:sp>
      <p:sp>
        <p:nvSpPr>
          <p:cNvPr id="14" name="ZoneTexte 13">
            <a:extLst>
              <a:ext uri="{FF2B5EF4-FFF2-40B4-BE49-F238E27FC236}">
                <a16:creationId xmlns:a16="http://schemas.microsoft.com/office/drawing/2014/main" id="{16EB2D17-E5C1-3E49-BE0D-730980D37875}"/>
              </a:ext>
            </a:extLst>
          </p:cNvPr>
          <p:cNvSpPr txBox="1"/>
          <p:nvPr/>
        </p:nvSpPr>
        <p:spPr>
          <a:xfrm>
            <a:off x="4304713" y="5415548"/>
            <a:ext cx="3260829" cy="369332"/>
          </a:xfrm>
          <a:prstGeom prst="rect">
            <a:avLst/>
          </a:prstGeom>
          <a:noFill/>
        </p:spPr>
        <p:txBody>
          <a:bodyPr wrap="none" rtlCol="0">
            <a:spAutoFit/>
          </a:bodyPr>
          <a:lstStyle/>
          <a:p>
            <a:r>
              <a:rPr lang="fr-FR" i="1" dirty="0"/>
              <a:t>L’Impasse</a:t>
            </a:r>
            <a:r>
              <a:rPr lang="fr-FR" dirty="0"/>
              <a:t>, De Palma (1993)</a:t>
            </a:r>
          </a:p>
        </p:txBody>
      </p:sp>
      <p:sp>
        <p:nvSpPr>
          <p:cNvPr id="15" name="ZoneTexte 14">
            <a:extLst>
              <a:ext uri="{FF2B5EF4-FFF2-40B4-BE49-F238E27FC236}">
                <a16:creationId xmlns:a16="http://schemas.microsoft.com/office/drawing/2014/main" id="{3D1695DC-6ADE-5542-93C8-5F6B27077CBD}"/>
              </a:ext>
            </a:extLst>
          </p:cNvPr>
          <p:cNvSpPr txBox="1"/>
          <p:nvPr/>
        </p:nvSpPr>
        <p:spPr>
          <a:xfrm>
            <a:off x="8450012" y="5415548"/>
            <a:ext cx="3435556" cy="369332"/>
          </a:xfrm>
          <a:prstGeom prst="rect">
            <a:avLst/>
          </a:prstGeom>
          <a:noFill/>
        </p:spPr>
        <p:txBody>
          <a:bodyPr wrap="none" rtlCol="0">
            <a:spAutoFit/>
          </a:bodyPr>
          <a:lstStyle/>
          <a:p>
            <a:r>
              <a:rPr lang="fr-FR" i="1" dirty="0"/>
              <a:t>Les 400 coups</a:t>
            </a:r>
            <a:r>
              <a:rPr lang="fr-FR" dirty="0"/>
              <a:t>, Truffaut (1959)</a:t>
            </a:r>
          </a:p>
        </p:txBody>
      </p:sp>
    </p:spTree>
    <p:extLst>
      <p:ext uri="{BB962C8B-B14F-4D97-AF65-F5344CB8AC3E}">
        <p14:creationId xmlns:p14="http://schemas.microsoft.com/office/powerpoint/2010/main" val="121392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BA8FC2-3E84-0A4D-BFBC-94F4DB962E1D}"/>
              </a:ext>
            </a:extLst>
          </p:cNvPr>
          <p:cNvSpPr>
            <a:spLocks noGrp="1"/>
          </p:cNvSpPr>
          <p:nvPr>
            <p:ph type="title"/>
          </p:nvPr>
        </p:nvSpPr>
        <p:spPr>
          <a:xfrm>
            <a:off x="1560511" y="2619142"/>
            <a:ext cx="9404723" cy="1400530"/>
          </a:xfrm>
        </p:spPr>
        <p:txBody>
          <a:bodyPr/>
          <a:lstStyle/>
          <a:p>
            <a:pPr algn="ctr"/>
            <a:r>
              <a:rPr lang="fr-FR" sz="4400"/>
              <a:t>A ) Des caractéristiques propres au roman d’aventures.</a:t>
            </a:r>
            <a:br>
              <a:rPr lang="fr-FR" sz="4400"/>
            </a:br>
            <a:endParaRPr lang="fr-FR"/>
          </a:p>
        </p:txBody>
      </p:sp>
    </p:spTree>
    <p:extLst>
      <p:ext uri="{BB962C8B-B14F-4D97-AF65-F5344CB8AC3E}">
        <p14:creationId xmlns:p14="http://schemas.microsoft.com/office/powerpoint/2010/main" val="1453980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9D882FC-DB6A-254D-B7DA-FCA959ED3F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040" y="887615"/>
            <a:ext cx="4064000" cy="2222500"/>
          </a:xfrm>
          <a:prstGeom prst="rect">
            <a:avLst/>
          </a:prstGeom>
        </p:spPr>
      </p:pic>
      <p:pic>
        <p:nvPicPr>
          <p:cNvPr id="6" name="Image 5">
            <a:extLst>
              <a:ext uri="{FF2B5EF4-FFF2-40B4-BE49-F238E27FC236}">
                <a16:creationId xmlns:a16="http://schemas.microsoft.com/office/drawing/2014/main" id="{F0D99EA1-85FF-714B-8A9E-068629F34B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9425" y="908974"/>
            <a:ext cx="4064000" cy="2222500"/>
          </a:xfrm>
          <a:prstGeom prst="rect">
            <a:avLst/>
          </a:prstGeom>
        </p:spPr>
      </p:pic>
      <p:pic>
        <p:nvPicPr>
          <p:cNvPr id="8" name="Image 7">
            <a:extLst>
              <a:ext uri="{FF2B5EF4-FFF2-40B4-BE49-F238E27FC236}">
                <a16:creationId xmlns:a16="http://schemas.microsoft.com/office/drawing/2014/main" id="{89204F5B-1B0A-0C41-858E-A76397F9A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5040" y="3560849"/>
            <a:ext cx="4064000" cy="2222500"/>
          </a:xfrm>
          <a:prstGeom prst="rect">
            <a:avLst/>
          </a:prstGeom>
        </p:spPr>
      </p:pic>
      <p:pic>
        <p:nvPicPr>
          <p:cNvPr id="10" name="Image 9">
            <a:extLst>
              <a:ext uri="{FF2B5EF4-FFF2-40B4-BE49-F238E27FC236}">
                <a16:creationId xmlns:a16="http://schemas.microsoft.com/office/drawing/2014/main" id="{CB8695C9-EDD3-3542-9173-67BFDCF1F5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9425" y="3560849"/>
            <a:ext cx="4064000" cy="2222500"/>
          </a:xfrm>
          <a:prstGeom prst="rect">
            <a:avLst/>
          </a:prstGeom>
        </p:spPr>
      </p:pic>
    </p:spTree>
    <p:extLst>
      <p:ext uri="{BB962C8B-B14F-4D97-AF65-F5344CB8AC3E}">
        <p14:creationId xmlns:p14="http://schemas.microsoft.com/office/powerpoint/2010/main" val="3607454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230E4CE-E524-0F4C-8806-4CC84196E6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9149" y="1023044"/>
            <a:ext cx="4064000" cy="2222500"/>
          </a:xfrm>
          <a:prstGeom prst="rect">
            <a:avLst/>
          </a:prstGeom>
        </p:spPr>
      </p:pic>
      <p:pic>
        <p:nvPicPr>
          <p:cNvPr id="6" name="Image 5">
            <a:extLst>
              <a:ext uri="{FF2B5EF4-FFF2-40B4-BE49-F238E27FC236}">
                <a16:creationId xmlns:a16="http://schemas.microsoft.com/office/drawing/2014/main" id="{E7C480FB-C1E9-9F41-81BC-3086BA683D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9149" y="4186771"/>
            <a:ext cx="4064000" cy="2222500"/>
          </a:xfrm>
          <a:prstGeom prst="rect">
            <a:avLst/>
          </a:prstGeom>
        </p:spPr>
      </p:pic>
      <p:pic>
        <p:nvPicPr>
          <p:cNvPr id="10" name="Image 9">
            <a:extLst>
              <a:ext uri="{FF2B5EF4-FFF2-40B4-BE49-F238E27FC236}">
                <a16:creationId xmlns:a16="http://schemas.microsoft.com/office/drawing/2014/main" id="{BFB84CDE-29D9-A74D-9F5A-4E217FABA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8524" y="4069920"/>
            <a:ext cx="4064000" cy="2222500"/>
          </a:xfrm>
          <a:prstGeom prst="rect">
            <a:avLst/>
          </a:prstGeom>
        </p:spPr>
      </p:pic>
      <p:pic>
        <p:nvPicPr>
          <p:cNvPr id="3" name="Image 2">
            <a:extLst>
              <a:ext uri="{FF2B5EF4-FFF2-40B4-BE49-F238E27FC236}">
                <a16:creationId xmlns:a16="http://schemas.microsoft.com/office/drawing/2014/main" id="{0D32A585-6611-0E47-A614-6F232E3031C9}"/>
              </a:ext>
            </a:extLst>
          </p:cNvPr>
          <p:cNvPicPr>
            <a:picLocks noChangeAspect="1"/>
          </p:cNvPicPr>
          <p:nvPr/>
        </p:nvPicPr>
        <p:blipFill>
          <a:blip r:embed="rId5"/>
          <a:stretch>
            <a:fillRect/>
          </a:stretch>
        </p:blipFill>
        <p:spPr>
          <a:xfrm>
            <a:off x="257835" y="850382"/>
            <a:ext cx="3810000" cy="2844800"/>
          </a:xfrm>
          <a:prstGeom prst="rect">
            <a:avLst/>
          </a:prstGeom>
        </p:spPr>
      </p:pic>
      <p:pic>
        <p:nvPicPr>
          <p:cNvPr id="7" name="Image 6">
            <a:extLst>
              <a:ext uri="{FF2B5EF4-FFF2-40B4-BE49-F238E27FC236}">
                <a16:creationId xmlns:a16="http://schemas.microsoft.com/office/drawing/2014/main" id="{5B1C3A66-2707-8F44-8F50-71963B99F2D0}"/>
              </a:ext>
            </a:extLst>
          </p:cNvPr>
          <p:cNvPicPr>
            <a:picLocks noChangeAspect="1"/>
          </p:cNvPicPr>
          <p:nvPr/>
        </p:nvPicPr>
        <p:blipFill>
          <a:blip r:embed="rId6"/>
          <a:stretch>
            <a:fillRect/>
          </a:stretch>
        </p:blipFill>
        <p:spPr>
          <a:xfrm>
            <a:off x="4330483" y="165168"/>
            <a:ext cx="2479274" cy="3530014"/>
          </a:xfrm>
          <a:prstGeom prst="rect">
            <a:avLst/>
          </a:prstGeom>
        </p:spPr>
      </p:pic>
      <p:sp>
        <p:nvSpPr>
          <p:cNvPr id="2" name="ZoneTexte 1">
            <a:extLst>
              <a:ext uri="{FF2B5EF4-FFF2-40B4-BE49-F238E27FC236}">
                <a16:creationId xmlns:a16="http://schemas.microsoft.com/office/drawing/2014/main" id="{09ED93E4-3163-A944-A1DA-98684D9CC13F}"/>
              </a:ext>
            </a:extLst>
          </p:cNvPr>
          <p:cNvSpPr txBox="1"/>
          <p:nvPr/>
        </p:nvSpPr>
        <p:spPr>
          <a:xfrm>
            <a:off x="5570120" y="4974855"/>
            <a:ext cx="1937701" cy="646331"/>
          </a:xfrm>
          <a:prstGeom prst="rect">
            <a:avLst/>
          </a:prstGeom>
          <a:noFill/>
        </p:spPr>
        <p:txBody>
          <a:bodyPr wrap="square" rtlCol="0">
            <a:spAutoFit/>
          </a:bodyPr>
          <a:lstStyle/>
          <a:p>
            <a:r>
              <a:rPr lang="fr-FR" dirty="0"/>
              <a:t>Des clins d’œil et références</a:t>
            </a:r>
          </a:p>
        </p:txBody>
      </p:sp>
      <p:sp>
        <p:nvSpPr>
          <p:cNvPr id="5" name="ZoneTexte 4">
            <a:extLst>
              <a:ext uri="{FF2B5EF4-FFF2-40B4-BE49-F238E27FC236}">
                <a16:creationId xmlns:a16="http://schemas.microsoft.com/office/drawing/2014/main" id="{DC9940C4-79E9-8945-8BD5-0E02A8DB4D66}"/>
              </a:ext>
            </a:extLst>
          </p:cNvPr>
          <p:cNvSpPr txBox="1"/>
          <p:nvPr/>
        </p:nvSpPr>
        <p:spPr>
          <a:xfrm>
            <a:off x="1412866" y="3698017"/>
            <a:ext cx="1242648" cy="369332"/>
          </a:xfrm>
          <a:prstGeom prst="rect">
            <a:avLst/>
          </a:prstGeom>
          <a:noFill/>
        </p:spPr>
        <p:txBody>
          <a:bodyPr wrap="none" rtlCol="0">
            <a:spAutoFit/>
          </a:bodyPr>
          <a:lstStyle/>
          <a:p>
            <a:r>
              <a:rPr lang="fr-FR" dirty="0"/>
              <a:t>Eisenstein</a:t>
            </a:r>
          </a:p>
        </p:txBody>
      </p:sp>
      <p:sp>
        <p:nvSpPr>
          <p:cNvPr id="8" name="ZoneTexte 7">
            <a:extLst>
              <a:ext uri="{FF2B5EF4-FFF2-40B4-BE49-F238E27FC236}">
                <a16:creationId xmlns:a16="http://schemas.microsoft.com/office/drawing/2014/main" id="{2C7A76C6-A75D-6642-BB69-A24959AB29BF}"/>
              </a:ext>
            </a:extLst>
          </p:cNvPr>
          <p:cNvSpPr txBox="1"/>
          <p:nvPr/>
        </p:nvSpPr>
        <p:spPr>
          <a:xfrm>
            <a:off x="5092139" y="3698017"/>
            <a:ext cx="1080745" cy="369332"/>
          </a:xfrm>
          <a:prstGeom prst="rect">
            <a:avLst/>
          </a:prstGeom>
          <a:noFill/>
        </p:spPr>
        <p:txBody>
          <a:bodyPr wrap="none" rtlCol="0">
            <a:spAutoFit/>
          </a:bodyPr>
          <a:lstStyle/>
          <a:p>
            <a:r>
              <a:rPr lang="fr-FR" dirty="0"/>
              <a:t>Godard</a:t>
            </a:r>
          </a:p>
        </p:txBody>
      </p:sp>
    </p:spTree>
    <p:extLst>
      <p:ext uri="{BB962C8B-B14F-4D97-AF65-F5344CB8AC3E}">
        <p14:creationId xmlns:p14="http://schemas.microsoft.com/office/powerpoint/2010/main" val="42135709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FCC804E-2EE9-9F42-BCE5-484E0FB6E1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370" y="1633264"/>
            <a:ext cx="3841262" cy="2100690"/>
          </a:xfrm>
          <a:prstGeom prst="rect">
            <a:avLst/>
          </a:prstGeom>
        </p:spPr>
      </p:pic>
      <p:pic>
        <p:nvPicPr>
          <p:cNvPr id="6" name="Image 5">
            <a:extLst>
              <a:ext uri="{FF2B5EF4-FFF2-40B4-BE49-F238E27FC236}">
                <a16:creationId xmlns:a16="http://schemas.microsoft.com/office/drawing/2014/main" id="{22CEC4D6-FC28-FF4D-951D-4242E71A78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2541" y="1633264"/>
            <a:ext cx="3769690" cy="2061549"/>
          </a:xfrm>
          <a:prstGeom prst="rect">
            <a:avLst/>
          </a:prstGeom>
        </p:spPr>
      </p:pic>
      <p:pic>
        <p:nvPicPr>
          <p:cNvPr id="8" name="Image 7">
            <a:extLst>
              <a:ext uri="{FF2B5EF4-FFF2-40B4-BE49-F238E27FC236}">
                <a16:creationId xmlns:a16="http://schemas.microsoft.com/office/drawing/2014/main" id="{3330A453-B582-EE45-936F-DA59AF13EF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832" y="3991708"/>
            <a:ext cx="3722800" cy="2035906"/>
          </a:xfrm>
          <a:prstGeom prst="rect">
            <a:avLst/>
          </a:prstGeom>
        </p:spPr>
      </p:pic>
      <p:pic>
        <p:nvPicPr>
          <p:cNvPr id="10" name="Image 9">
            <a:extLst>
              <a:ext uri="{FF2B5EF4-FFF2-40B4-BE49-F238E27FC236}">
                <a16:creationId xmlns:a16="http://schemas.microsoft.com/office/drawing/2014/main" id="{684FCBEF-3F0A-7546-9179-117B06F78B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5986" y="3991708"/>
            <a:ext cx="3722800" cy="2035906"/>
          </a:xfrm>
          <a:prstGeom prst="rect">
            <a:avLst/>
          </a:prstGeom>
        </p:spPr>
      </p:pic>
      <p:pic>
        <p:nvPicPr>
          <p:cNvPr id="12" name="Image 11">
            <a:extLst>
              <a:ext uri="{FF2B5EF4-FFF2-40B4-BE49-F238E27FC236}">
                <a16:creationId xmlns:a16="http://schemas.microsoft.com/office/drawing/2014/main" id="{85AB85D3-33D5-A741-815F-B9E8F4C42F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15140" y="1617546"/>
            <a:ext cx="3769690" cy="2061549"/>
          </a:xfrm>
          <a:prstGeom prst="rect">
            <a:avLst/>
          </a:prstGeom>
        </p:spPr>
      </p:pic>
      <p:pic>
        <p:nvPicPr>
          <p:cNvPr id="14" name="Image 13">
            <a:extLst>
              <a:ext uri="{FF2B5EF4-FFF2-40B4-BE49-F238E27FC236}">
                <a16:creationId xmlns:a16="http://schemas.microsoft.com/office/drawing/2014/main" id="{BCD61D3F-75AC-5242-A2F2-839B052504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15140" y="4035179"/>
            <a:ext cx="3643310" cy="1992435"/>
          </a:xfrm>
          <a:prstGeom prst="rect">
            <a:avLst/>
          </a:prstGeom>
        </p:spPr>
      </p:pic>
      <p:sp>
        <p:nvSpPr>
          <p:cNvPr id="2" name="ZoneTexte 1">
            <a:extLst>
              <a:ext uri="{FF2B5EF4-FFF2-40B4-BE49-F238E27FC236}">
                <a16:creationId xmlns:a16="http://schemas.microsoft.com/office/drawing/2014/main" id="{879FEED9-1B9F-9F49-9F14-9B601844BDCE}"/>
              </a:ext>
            </a:extLst>
          </p:cNvPr>
          <p:cNvSpPr txBox="1"/>
          <p:nvPr/>
        </p:nvSpPr>
        <p:spPr>
          <a:xfrm>
            <a:off x="3535933" y="618979"/>
            <a:ext cx="5222905" cy="461665"/>
          </a:xfrm>
          <a:prstGeom prst="rect">
            <a:avLst/>
          </a:prstGeom>
          <a:noFill/>
        </p:spPr>
        <p:txBody>
          <a:bodyPr wrap="none" rtlCol="0">
            <a:spAutoFit/>
          </a:bodyPr>
          <a:lstStyle/>
          <a:p>
            <a:r>
              <a:rPr lang="fr-FR" sz="2400" dirty="0"/>
              <a:t>Le motif du carré ou de la fenêtre</a:t>
            </a:r>
          </a:p>
        </p:txBody>
      </p:sp>
    </p:spTree>
    <p:extLst>
      <p:ext uri="{BB962C8B-B14F-4D97-AF65-F5344CB8AC3E}">
        <p14:creationId xmlns:p14="http://schemas.microsoft.com/office/powerpoint/2010/main" val="285333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480E4-CFA5-964F-A4B7-D8EEDB76CD7D}"/>
              </a:ext>
            </a:extLst>
          </p:cNvPr>
          <p:cNvSpPr>
            <a:spLocks noGrp="1"/>
          </p:cNvSpPr>
          <p:nvPr>
            <p:ph type="title"/>
          </p:nvPr>
        </p:nvSpPr>
        <p:spPr>
          <a:xfrm>
            <a:off x="1011871" y="368312"/>
            <a:ext cx="9404723" cy="771171"/>
          </a:xfrm>
        </p:spPr>
        <p:txBody>
          <a:bodyPr/>
          <a:lstStyle/>
          <a:p>
            <a:pPr algn="ctr"/>
            <a:r>
              <a:rPr lang="fr-FR" sz="4000" dirty="0"/>
              <a:t>BIBLIOGRAPHIE (pour aller plus loin…)</a:t>
            </a:r>
          </a:p>
        </p:txBody>
      </p:sp>
      <p:sp>
        <p:nvSpPr>
          <p:cNvPr id="3" name="ZoneTexte 2">
            <a:extLst>
              <a:ext uri="{FF2B5EF4-FFF2-40B4-BE49-F238E27FC236}">
                <a16:creationId xmlns:a16="http://schemas.microsoft.com/office/drawing/2014/main" id="{E375BDA8-6A1A-F94F-8FFB-B3B3D65E1EE2}"/>
              </a:ext>
            </a:extLst>
          </p:cNvPr>
          <p:cNvSpPr txBox="1"/>
          <p:nvPr/>
        </p:nvSpPr>
        <p:spPr>
          <a:xfrm>
            <a:off x="607659" y="1420836"/>
            <a:ext cx="10860259" cy="5109091"/>
          </a:xfrm>
          <a:prstGeom prst="rect">
            <a:avLst/>
          </a:prstGeom>
          <a:noFill/>
        </p:spPr>
        <p:txBody>
          <a:bodyPr wrap="square" rtlCol="0">
            <a:spAutoFit/>
          </a:bodyPr>
          <a:lstStyle/>
          <a:p>
            <a:r>
              <a:rPr lang="fr-FR" sz="2800" dirty="0"/>
              <a:t>– </a:t>
            </a:r>
            <a:r>
              <a:rPr lang="fr-FR" sz="2800" i="1" dirty="0"/>
              <a:t>Les </a:t>
            </a:r>
            <a:r>
              <a:rPr lang="fr-FR" sz="2800" i="1" dirty="0" err="1"/>
              <a:t>Cinémas</a:t>
            </a:r>
            <a:r>
              <a:rPr lang="fr-FR" sz="2800" i="1" dirty="0"/>
              <a:t> d’Afrique</a:t>
            </a:r>
            <a:r>
              <a:rPr lang="fr-FR" sz="2800" dirty="0"/>
              <a:t>, par l’Association des 3 Mondes (</a:t>
            </a:r>
            <a:r>
              <a:rPr lang="fr-FR" sz="2800" dirty="0" err="1"/>
              <a:t>Éd</a:t>
            </a:r>
            <a:r>
              <a:rPr lang="fr-FR" sz="2800" dirty="0"/>
              <a:t>. Karthala, 592 p., 2000)</a:t>
            </a:r>
          </a:p>
          <a:p>
            <a:br>
              <a:rPr lang="fr-FR" sz="2800" dirty="0"/>
            </a:br>
            <a:r>
              <a:rPr lang="fr-FR" sz="2800" dirty="0"/>
              <a:t>– L</a:t>
            </a:r>
            <a:r>
              <a:rPr lang="fr-FR" sz="2800" i="1" dirty="0"/>
              <a:t>e </a:t>
            </a:r>
            <a:r>
              <a:rPr lang="fr-FR" sz="2800" i="1" dirty="0" err="1"/>
              <a:t>Cinéma</a:t>
            </a:r>
            <a:r>
              <a:rPr lang="fr-FR" sz="2800" i="1" dirty="0"/>
              <a:t> africain</a:t>
            </a:r>
            <a:r>
              <a:rPr lang="fr-FR" sz="2800" dirty="0"/>
              <a:t>, d’</a:t>
            </a:r>
            <a:r>
              <a:rPr lang="fr-FR" sz="2800" dirty="0" err="1"/>
              <a:t>Élisabeth</a:t>
            </a:r>
            <a:r>
              <a:rPr lang="fr-FR" sz="2800" dirty="0"/>
              <a:t> </a:t>
            </a:r>
            <a:r>
              <a:rPr lang="fr-FR" sz="2800" dirty="0" err="1"/>
              <a:t>Lequeret</a:t>
            </a:r>
            <a:r>
              <a:rPr lang="fr-FR" sz="2800" dirty="0"/>
              <a:t> (</a:t>
            </a:r>
            <a:r>
              <a:rPr lang="fr-FR" sz="2800" dirty="0" err="1"/>
              <a:t>Éd</a:t>
            </a:r>
            <a:r>
              <a:rPr lang="fr-FR" sz="2800" dirty="0"/>
              <a:t>. Cahiers du </a:t>
            </a:r>
            <a:r>
              <a:rPr lang="fr-FR" sz="2800" dirty="0" err="1"/>
              <a:t>Cinéma</a:t>
            </a:r>
            <a:r>
              <a:rPr lang="fr-FR" sz="2800" dirty="0"/>
              <a:t>, collection « les petits Cahiers », 96 p., 2003) </a:t>
            </a:r>
          </a:p>
          <a:p>
            <a:endParaRPr lang="fr-FR" sz="2800" dirty="0"/>
          </a:p>
          <a:p>
            <a:r>
              <a:rPr lang="fr-FR" sz="2800" dirty="0"/>
              <a:t>– </a:t>
            </a:r>
            <a:r>
              <a:rPr lang="fr-FR" sz="2800" i="1" dirty="0" err="1"/>
              <a:t>Cinémas</a:t>
            </a:r>
            <a:r>
              <a:rPr lang="fr-FR" sz="2800" i="1" dirty="0"/>
              <a:t> africains d’aujourd’hui</a:t>
            </a:r>
            <a:r>
              <a:rPr lang="fr-FR" sz="2800" dirty="0"/>
              <a:t>, collectif (</a:t>
            </a:r>
            <a:r>
              <a:rPr lang="fr-FR" sz="2800" dirty="0" err="1"/>
              <a:t>Éd</a:t>
            </a:r>
            <a:r>
              <a:rPr lang="fr-FR" sz="2800" dirty="0"/>
              <a:t>. Karthala, 142 p., 2007)</a:t>
            </a:r>
          </a:p>
          <a:p>
            <a:br>
              <a:rPr lang="fr-FR" sz="2800" dirty="0"/>
            </a:br>
            <a:r>
              <a:rPr lang="fr-FR" sz="2800" dirty="0"/>
              <a:t>- </a:t>
            </a:r>
            <a:r>
              <a:rPr lang="fr-FR" sz="2800" i="1" dirty="0"/>
              <a:t>Dictionnaire des </a:t>
            </a:r>
            <a:r>
              <a:rPr lang="fr-FR" sz="2800" i="1" dirty="0" err="1"/>
              <a:t>cinéastes</a:t>
            </a:r>
            <a:r>
              <a:rPr lang="fr-FR" sz="2800" i="1" dirty="0"/>
              <a:t> africains de long mé- </a:t>
            </a:r>
            <a:r>
              <a:rPr lang="fr-FR" sz="2800" i="1" dirty="0" err="1"/>
              <a:t>trage</a:t>
            </a:r>
            <a:r>
              <a:rPr lang="fr-FR" sz="2800" dirty="0"/>
              <a:t>, de Roy Armes (</a:t>
            </a:r>
            <a:r>
              <a:rPr lang="fr-FR" sz="2800" dirty="0" err="1"/>
              <a:t>Éd</a:t>
            </a:r>
            <a:r>
              <a:rPr lang="fr-FR" sz="2800" dirty="0"/>
              <a:t>. Karthala, 400 p.,2008) </a:t>
            </a:r>
          </a:p>
          <a:p>
            <a:endParaRPr lang="fr-FR" dirty="0"/>
          </a:p>
        </p:txBody>
      </p:sp>
    </p:spTree>
    <p:extLst>
      <p:ext uri="{BB962C8B-B14F-4D97-AF65-F5344CB8AC3E}">
        <p14:creationId xmlns:p14="http://schemas.microsoft.com/office/powerpoint/2010/main" val="85082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7A49667-CA99-0345-8156-406FE82A7B6A}"/>
              </a:ext>
            </a:extLst>
          </p:cNvPr>
          <p:cNvPicPr>
            <a:picLocks noChangeAspect="1"/>
          </p:cNvPicPr>
          <p:nvPr/>
        </p:nvPicPr>
        <p:blipFill>
          <a:blip r:embed="rId3"/>
          <a:stretch>
            <a:fillRect/>
          </a:stretch>
        </p:blipFill>
        <p:spPr>
          <a:xfrm>
            <a:off x="465113" y="765907"/>
            <a:ext cx="3848100" cy="5080000"/>
          </a:xfrm>
          <a:prstGeom prst="rect">
            <a:avLst/>
          </a:prstGeom>
        </p:spPr>
      </p:pic>
      <p:pic>
        <p:nvPicPr>
          <p:cNvPr id="6" name="Image 5">
            <a:extLst>
              <a:ext uri="{FF2B5EF4-FFF2-40B4-BE49-F238E27FC236}">
                <a16:creationId xmlns:a16="http://schemas.microsoft.com/office/drawing/2014/main" id="{D9B40F6B-3CAB-C64E-ADE5-60A47A790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4246" y="570032"/>
            <a:ext cx="3482828" cy="5275875"/>
          </a:xfrm>
          <a:prstGeom prst="rect">
            <a:avLst/>
          </a:prstGeom>
        </p:spPr>
      </p:pic>
      <p:pic>
        <p:nvPicPr>
          <p:cNvPr id="3" name="Image 2">
            <a:extLst>
              <a:ext uri="{FF2B5EF4-FFF2-40B4-BE49-F238E27FC236}">
                <a16:creationId xmlns:a16="http://schemas.microsoft.com/office/drawing/2014/main" id="{69C39E5B-5D37-EE43-ADB2-D118F1C30E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7502" y="717987"/>
            <a:ext cx="3532454" cy="4979963"/>
          </a:xfrm>
          <a:prstGeom prst="rect">
            <a:avLst/>
          </a:prstGeom>
        </p:spPr>
      </p:pic>
      <p:sp>
        <p:nvSpPr>
          <p:cNvPr id="2" name="ZoneTexte 1">
            <a:extLst>
              <a:ext uri="{FF2B5EF4-FFF2-40B4-BE49-F238E27FC236}">
                <a16:creationId xmlns:a16="http://schemas.microsoft.com/office/drawing/2014/main" id="{B6183399-E58E-6E47-9502-EFF83843A0F7}"/>
              </a:ext>
            </a:extLst>
          </p:cNvPr>
          <p:cNvSpPr txBox="1"/>
          <p:nvPr/>
        </p:nvSpPr>
        <p:spPr>
          <a:xfrm>
            <a:off x="216132" y="6244763"/>
            <a:ext cx="4346062" cy="369332"/>
          </a:xfrm>
          <a:prstGeom prst="rect">
            <a:avLst/>
          </a:prstGeom>
          <a:noFill/>
        </p:spPr>
        <p:txBody>
          <a:bodyPr wrap="none" rtlCol="0">
            <a:spAutoFit/>
          </a:bodyPr>
          <a:lstStyle/>
          <a:p>
            <a:r>
              <a:rPr lang="fr-FR" i="1"/>
              <a:t>Le Petit Prince</a:t>
            </a:r>
            <a:r>
              <a:rPr lang="fr-FR"/>
              <a:t>, Antoine de St-Exupéry</a:t>
            </a:r>
          </a:p>
        </p:txBody>
      </p:sp>
      <p:sp>
        <p:nvSpPr>
          <p:cNvPr id="5" name="ZoneTexte 4">
            <a:extLst>
              <a:ext uri="{FF2B5EF4-FFF2-40B4-BE49-F238E27FC236}">
                <a16:creationId xmlns:a16="http://schemas.microsoft.com/office/drawing/2014/main" id="{2053D96F-1563-524E-979B-C0DCCB6344CD}"/>
              </a:ext>
            </a:extLst>
          </p:cNvPr>
          <p:cNvSpPr txBox="1"/>
          <p:nvPr/>
        </p:nvSpPr>
        <p:spPr>
          <a:xfrm>
            <a:off x="4313213" y="5926207"/>
            <a:ext cx="4267515" cy="369332"/>
          </a:xfrm>
          <a:prstGeom prst="rect">
            <a:avLst/>
          </a:prstGeom>
          <a:noFill/>
        </p:spPr>
        <p:txBody>
          <a:bodyPr wrap="none" rtlCol="0">
            <a:spAutoFit/>
          </a:bodyPr>
          <a:lstStyle/>
          <a:p>
            <a:r>
              <a:rPr lang="fr-FR" i="1"/>
              <a:t>Le vaillant petit tailleur</a:t>
            </a:r>
            <a:r>
              <a:rPr lang="fr-FR"/>
              <a:t>, Frères Grimm</a:t>
            </a:r>
          </a:p>
        </p:txBody>
      </p:sp>
      <p:sp>
        <p:nvSpPr>
          <p:cNvPr id="7" name="ZoneTexte 6">
            <a:extLst>
              <a:ext uri="{FF2B5EF4-FFF2-40B4-BE49-F238E27FC236}">
                <a16:creationId xmlns:a16="http://schemas.microsoft.com/office/drawing/2014/main" id="{1F35977A-47BE-1145-9131-1AE061C682E6}"/>
              </a:ext>
            </a:extLst>
          </p:cNvPr>
          <p:cNvSpPr txBox="1"/>
          <p:nvPr/>
        </p:nvSpPr>
        <p:spPr>
          <a:xfrm>
            <a:off x="8659275" y="6060097"/>
            <a:ext cx="2268570" cy="369332"/>
          </a:xfrm>
          <a:prstGeom prst="rect">
            <a:avLst/>
          </a:prstGeom>
          <a:noFill/>
        </p:spPr>
        <p:txBody>
          <a:bodyPr wrap="none" rtlCol="0">
            <a:spAutoFit/>
          </a:bodyPr>
          <a:lstStyle/>
          <a:p>
            <a:r>
              <a:rPr lang="fr-FR" i="1"/>
              <a:t>L’</a:t>
            </a:r>
            <a:r>
              <a:rPr lang="fr-FR" i="1" err="1"/>
              <a:t>Odysée</a:t>
            </a:r>
            <a:r>
              <a:rPr lang="fr-FR"/>
              <a:t>, Homère</a:t>
            </a:r>
          </a:p>
        </p:txBody>
      </p:sp>
    </p:spTree>
    <p:extLst>
      <p:ext uri="{BB962C8B-B14F-4D97-AF65-F5344CB8AC3E}">
        <p14:creationId xmlns:p14="http://schemas.microsoft.com/office/powerpoint/2010/main" val="264903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2A91DE1-4BCD-794B-AFF8-5A782FAA01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3906" y="1718701"/>
            <a:ext cx="5355751" cy="3275330"/>
          </a:xfrm>
          <a:prstGeom prst="rect">
            <a:avLst/>
          </a:prstGeom>
        </p:spPr>
      </p:pic>
      <p:pic>
        <p:nvPicPr>
          <p:cNvPr id="8" name="Image 7">
            <a:extLst>
              <a:ext uri="{FF2B5EF4-FFF2-40B4-BE49-F238E27FC236}">
                <a16:creationId xmlns:a16="http://schemas.microsoft.com/office/drawing/2014/main" id="{2D137BB2-FE83-9144-B493-042C06B2E0D6}"/>
              </a:ext>
            </a:extLst>
          </p:cNvPr>
          <p:cNvPicPr>
            <a:picLocks noChangeAspect="1"/>
          </p:cNvPicPr>
          <p:nvPr/>
        </p:nvPicPr>
        <p:blipFill>
          <a:blip r:embed="rId3"/>
          <a:stretch>
            <a:fillRect/>
          </a:stretch>
        </p:blipFill>
        <p:spPr>
          <a:xfrm>
            <a:off x="6990372" y="851583"/>
            <a:ext cx="3419719" cy="5225331"/>
          </a:xfrm>
          <a:prstGeom prst="rect">
            <a:avLst/>
          </a:prstGeom>
        </p:spPr>
      </p:pic>
      <p:sp>
        <p:nvSpPr>
          <p:cNvPr id="2" name="ZoneTexte 1">
            <a:extLst>
              <a:ext uri="{FF2B5EF4-FFF2-40B4-BE49-F238E27FC236}">
                <a16:creationId xmlns:a16="http://schemas.microsoft.com/office/drawing/2014/main" id="{C0A9F354-5DB2-E742-A8E5-64B93F17D097}"/>
              </a:ext>
            </a:extLst>
          </p:cNvPr>
          <p:cNvSpPr txBox="1"/>
          <p:nvPr/>
        </p:nvSpPr>
        <p:spPr>
          <a:xfrm>
            <a:off x="2218580" y="5233182"/>
            <a:ext cx="3246402" cy="369332"/>
          </a:xfrm>
          <a:prstGeom prst="rect">
            <a:avLst/>
          </a:prstGeom>
          <a:noFill/>
        </p:spPr>
        <p:txBody>
          <a:bodyPr wrap="none" rtlCol="0">
            <a:spAutoFit/>
          </a:bodyPr>
          <a:lstStyle/>
          <a:p>
            <a:r>
              <a:rPr lang="fr-FR" i="1" dirty="0"/>
              <a:t>Dragon Ball</a:t>
            </a:r>
            <a:r>
              <a:rPr lang="fr-FR" dirty="0"/>
              <a:t>, Akira </a:t>
            </a:r>
            <a:r>
              <a:rPr lang="fr-FR" dirty="0" err="1"/>
              <a:t>Toriyama</a:t>
            </a:r>
            <a:endParaRPr lang="fr-FR" dirty="0"/>
          </a:p>
        </p:txBody>
      </p:sp>
      <p:sp>
        <p:nvSpPr>
          <p:cNvPr id="3" name="ZoneTexte 2">
            <a:extLst>
              <a:ext uri="{FF2B5EF4-FFF2-40B4-BE49-F238E27FC236}">
                <a16:creationId xmlns:a16="http://schemas.microsoft.com/office/drawing/2014/main" id="{CDED8E22-D977-6A4C-BC4C-9A067496F00A}"/>
              </a:ext>
            </a:extLst>
          </p:cNvPr>
          <p:cNvSpPr txBox="1"/>
          <p:nvPr/>
        </p:nvSpPr>
        <p:spPr>
          <a:xfrm>
            <a:off x="7295840" y="6189784"/>
            <a:ext cx="2808782" cy="369332"/>
          </a:xfrm>
          <a:prstGeom prst="rect">
            <a:avLst/>
          </a:prstGeom>
          <a:noFill/>
        </p:spPr>
        <p:txBody>
          <a:bodyPr wrap="none" rtlCol="0">
            <a:spAutoFit/>
          </a:bodyPr>
          <a:lstStyle/>
          <a:p>
            <a:r>
              <a:rPr lang="fr-FR" i="1"/>
              <a:t>One </a:t>
            </a:r>
            <a:r>
              <a:rPr lang="fr-FR" i="1" err="1"/>
              <a:t>Piece</a:t>
            </a:r>
            <a:r>
              <a:rPr lang="fr-FR"/>
              <a:t>, </a:t>
            </a:r>
            <a:r>
              <a:rPr lang="fr-FR" err="1"/>
              <a:t>Eichiro</a:t>
            </a:r>
            <a:r>
              <a:rPr lang="fr-FR"/>
              <a:t> Oda</a:t>
            </a:r>
          </a:p>
        </p:txBody>
      </p:sp>
      <p:sp>
        <p:nvSpPr>
          <p:cNvPr id="4" name="ZoneTexte 3">
            <a:extLst>
              <a:ext uri="{FF2B5EF4-FFF2-40B4-BE49-F238E27FC236}">
                <a16:creationId xmlns:a16="http://schemas.microsoft.com/office/drawing/2014/main" id="{8A29B1DF-153E-6445-B763-4D94552AB25A}"/>
              </a:ext>
            </a:extLst>
          </p:cNvPr>
          <p:cNvSpPr txBox="1"/>
          <p:nvPr/>
        </p:nvSpPr>
        <p:spPr>
          <a:xfrm>
            <a:off x="2067951" y="773723"/>
            <a:ext cx="1903085" cy="461665"/>
          </a:xfrm>
          <a:prstGeom prst="rect">
            <a:avLst/>
          </a:prstGeom>
          <a:noFill/>
        </p:spPr>
        <p:txBody>
          <a:bodyPr wrap="none" rtlCol="0">
            <a:spAutoFit/>
          </a:bodyPr>
          <a:lstStyle/>
          <a:p>
            <a:r>
              <a:rPr lang="fr-FR" sz="2400" dirty="0"/>
              <a:t>Les </a:t>
            </a:r>
            <a:r>
              <a:rPr lang="fr-FR" sz="2400" i="1" dirty="0" err="1"/>
              <a:t>shōnen</a:t>
            </a:r>
            <a:r>
              <a:rPr lang="fr-FR" sz="2400" dirty="0"/>
              <a:t> </a:t>
            </a:r>
            <a:endParaRPr lang="fr-FR" sz="2400" i="1" dirty="0"/>
          </a:p>
        </p:txBody>
      </p:sp>
    </p:spTree>
    <p:extLst>
      <p:ext uri="{BB962C8B-B14F-4D97-AF65-F5344CB8AC3E}">
        <p14:creationId xmlns:p14="http://schemas.microsoft.com/office/powerpoint/2010/main" val="389410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85B0378-2F66-CE48-9B6D-DC2570BCE0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462" y="0"/>
            <a:ext cx="10936346" cy="6858000"/>
          </a:xfrm>
          <a:prstGeom prst="rect">
            <a:avLst/>
          </a:prstGeom>
        </p:spPr>
      </p:pic>
    </p:spTree>
    <p:extLst>
      <p:ext uri="{BB962C8B-B14F-4D97-AF65-F5344CB8AC3E}">
        <p14:creationId xmlns:p14="http://schemas.microsoft.com/office/powerpoint/2010/main" val="949683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2804</TotalTime>
  <Words>847</Words>
  <Application>Microsoft Macintosh PowerPoint</Application>
  <PresentationFormat>Grand écran</PresentationFormat>
  <Paragraphs>130</Paragraphs>
  <Slides>63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63</vt:i4>
      </vt:variant>
    </vt:vector>
  </HeadingPairs>
  <TitlesOfParts>
    <vt:vector size="70" baseType="lpstr">
      <vt:lpstr>Arial</vt:lpstr>
      <vt:lpstr>Calibri</vt:lpstr>
      <vt:lpstr>Century Gothic</vt:lpstr>
      <vt:lpstr>Times New Roman</vt:lpstr>
      <vt:lpstr>Wingdings</vt:lpstr>
      <vt:lpstr>Wingdings 3</vt:lpstr>
      <vt:lpstr>Ion</vt:lpstr>
      <vt:lpstr>ABOUNA</vt:lpstr>
      <vt:lpstr>Plan</vt:lpstr>
      <vt:lpstr>Mahamat Saleh-Haroun</vt:lpstr>
      <vt:lpstr>Présentation PowerPoint</vt:lpstr>
      <vt:lpstr>PARTIE I - Abouna, le récit d’une quête initiatique ?</vt:lpstr>
      <vt:lpstr>A ) Des caractéristiques propres au roman d’aventures. </vt:lpstr>
      <vt:lpstr>Présentation PowerPoint</vt:lpstr>
      <vt:lpstr>Présentation PowerPoint</vt:lpstr>
      <vt:lpstr>Présentation PowerPoint</vt:lpstr>
      <vt:lpstr>Présentation PowerPoint</vt:lpstr>
      <vt:lpstr>Qu’est-ce qu’un récit initiatique ?   Le récit initiatique est un type de récit où l'on suit l'évolution du personnage, qui peut être positive ou négative, vers la compréhension du monde ou de lui-même. Tout récit initiatique met en œuvre un passage. L'une des grandes caractéristiques du récit initiatique est de présenter un certain nombre d'épreuves et d'obstacles qui se déroule sur un temps assez long, et implique souvent des épreuves, des souffrances et dont le personnage doit triompher et sortir « grandi ». Le personnage en sort toujours transformé dans sa façon de penser et/ou d'agir, positivement ou négativement.  </vt:lpstr>
      <vt:lpstr>Présentation PowerPoint</vt:lpstr>
      <vt:lpstr>Présentation PowerPoint</vt:lpstr>
      <vt:lpstr>Présentation PowerPoint</vt:lpstr>
      <vt:lpstr>Présentation PowerPoint</vt:lpstr>
      <vt:lpstr>B) Les spécificités d’Abouna</vt:lpstr>
      <vt:lpstr>Des « séquences-rupture » :</vt:lpstr>
      <vt:lpstr>La mort d’Amine (1:02:40  1:06:47)</vt:lpstr>
      <vt:lpstr>Le pré-générique (00:00  1:17)</vt:lpstr>
      <vt:lpstr>Pré-générique :  Désigne étymologiquement une courte séquence cinématographique placée avant le générique.  Il dure rarement plus de cinq minutes et sert de séquence d’introduction plus ou moins informative pour le spectateur. Il est une pratique très courante dans les séries télévisées américaines.  </vt:lpstr>
      <vt:lpstr>Présentation PowerPoint</vt:lpstr>
      <vt:lpstr>MODULE : Analyse du pré-générique (00:00  2:44)</vt:lpstr>
      <vt:lpstr>PARTIE II – Interroger la définition de la famille et ses traditions.</vt:lpstr>
      <vt:lpstr>A) Une école coranique critiquable…</vt:lpstr>
      <vt:lpstr>Présentation PowerPoint</vt:lpstr>
      <vt:lpstr>Présentation PowerPoint</vt:lpstr>
      <vt:lpstr>Présentation PowerPoint</vt:lpstr>
      <vt:lpstr>Présentation PowerPoint</vt:lpstr>
      <vt:lpstr>La prière (37:00  38:30)</vt:lpstr>
      <vt:lpstr>Instauration d’une routine éprouvante : une esthétique de la répétition</vt:lpstr>
      <vt:lpstr>Présentation PowerPoint</vt:lpstr>
      <vt:lpstr>Un lieu qui cache la souffrance et la mort : mise en scène et figures funestes</vt:lpstr>
      <vt:lpstr>Présentation PowerPoint</vt:lpstr>
      <vt:lpstr>Présentation PowerPoint</vt:lpstr>
      <vt:lpstr>La figure toute puissante mais ambigüe du marabout</vt:lpstr>
      <vt:lpstr>Présentation PowerPoint</vt:lpstr>
      <vt:lpstr>B) La place des adultes</vt:lpstr>
      <vt:lpstr>Le paradoxe du père « fantôme »</vt:lpstr>
      <vt:lpstr>Présentation PowerPoint</vt:lpstr>
      <vt:lpstr>Présentation PowerPoint</vt:lpstr>
      <vt:lpstr>Présentation PowerPoint</vt:lpstr>
      <vt:lpstr>La sourde-muette ou l’espoir d’une reconstruction</vt:lpstr>
      <vt:lpstr>Présentation PowerPoint</vt:lpstr>
      <vt:lpstr>Présentation PowerPoint</vt:lpstr>
      <vt:lpstr>Présentation PowerPoint</vt:lpstr>
      <vt:lpstr>Présentation PowerPoint</vt:lpstr>
      <vt:lpstr>Haroun (in Cahiers du cinéma n°569, mars 2003) : « Comme Antoine Doinel, cela m’intéresserait de suivre le personnage de Tahir, observer comment sa famille va se reconstruire. Cela rejoint des questions sur l’Afrique tout entière et répond à mon unique préoccupation : filmer la vie. Dans quelques années, je reviendrai voir Tahir et sa copine muette. »  </vt:lpstr>
      <vt:lpstr>MODULE 2 : Tableau et travail de groupe.</vt:lpstr>
      <vt:lpstr>PARTIE III : le manifeste d’un cinéaste</vt:lpstr>
      <vt:lpstr>A) Une mise en scène contemplative et picturale (ou « l’esthétique du tableau »). </vt:lpstr>
      <vt:lpstr>Les couleurs</vt:lpstr>
      <vt:lpstr>Présentation PowerPoint</vt:lpstr>
      <vt:lpstr>Présentation PowerPoint</vt:lpstr>
      <vt:lpstr>Présentation PowerPoint</vt:lpstr>
      <vt:lpstr>Une contemplation par des plans longs… (56:45  58:17)</vt:lpstr>
      <vt:lpstr>Présentation PowerPoint</vt:lpstr>
      <vt:lpstr>B) Une réflexion sur l’art et le cinéma. </vt:lpstr>
      <vt:lpstr>Présentation PowerPoint</vt:lpstr>
      <vt:lpstr>Présentation PowerPoint</vt:lpstr>
      <vt:lpstr>Présentation PowerPoint</vt:lpstr>
      <vt:lpstr>Présentation PowerPoint</vt:lpstr>
      <vt:lpstr>Présentation PowerPoint</vt:lpstr>
      <vt:lpstr>BIBLIOGRAPHIE (pour aller plus loin…)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ABOUNA</dc:title>
  <dc:creator>Microsoft Office User</dc:creator>
  <cp:lastModifiedBy>Microsoft Office User</cp:lastModifiedBy>
  <cp:revision>119</cp:revision>
  <cp:lastPrinted>2019-01-15T18:15:06Z</cp:lastPrinted>
  <dcterms:created xsi:type="dcterms:W3CDTF">2018-11-12T00:19:01Z</dcterms:created>
  <dcterms:modified xsi:type="dcterms:W3CDTF">2019-01-15T18:35:07Z</dcterms:modified>
</cp:coreProperties>
</file>