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1" r:id="rId6"/>
    <p:sldId id="259" r:id="rId7"/>
    <p:sldId id="262" r:id="rId8"/>
    <p:sldId id="263" r:id="rId9"/>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2" autoAdjust="0"/>
  </p:normalViewPr>
  <p:slideViewPr>
    <p:cSldViewPr>
      <p:cViewPr>
        <p:scale>
          <a:sx n="70" d="100"/>
          <a:sy n="70" d="100"/>
        </p:scale>
        <p:origin x="-1810"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6AE57065-20FA-4733-9C9B-51F776E9E350}" type="datetimeFigureOut">
              <a:rPr lang="fr-FR" smtClean="0"/>
              <a:t>10/03/2012</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CE1146B3-AF1C-492B-9BD6-C83FC4A78D3A}" type="slidenum">
              <a:rPr lang="fr-FR" smtClean="0"/>
              <a:t>‹N°›</a:t>
            </a:fld>
            <a:endParaRPr lang="fr-FR"/>
          </a:p>
        </p:txBody>
      </p:sp>
    </p:spTree>
    <p:extLst>
      <p:ext uri="{BB962C8B-B14F-4D97-AF65-F5344CB8AC3E}">
        <p14:creationId xmlns:p14="http://schemas.microsoft.com/office/powerpoint/2010/main" val="408957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1146B3-AF1C-492B-9BD6-C83FC4A78D3A}" type="slidenum">
              <a:rPr lang="fr-FR" smtClean="0"/>
              <a:t>8</a:t>
            </a:fld>
            <a:endParaRPr lang="fr-FR"/>
          </a:p>
        </p:txBody>
      </p:sp>
    </p:spTree>
    <p:extLst>
      <p:ext uri="{BB962C8B-B14F-4D97-AF65-F5344CB8AC3E}">
        <p14:creationId xmlns:p14="http://schemas.microsoft.com/office/powerpoint/2010/main" val="355072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329421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18299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175921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334021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41108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7B1CD5-9040-46ED-B647-15270B3CEA17}" type="datetimeFigureOut">
              <a:rPr lang="fr-FR" smtClean="0"/>
              <a:t>10/03/2012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29937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7B1CD5-9040-46ED-B647-15270B3CEA17}" type="datetimeFigureOut">
              <a:rPr lang="fr-FR" smtClean="0"/>
              <a:t>10/03/2012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98210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47B1CD5-9040-46ED-B647-15270B3CEA17}" type="datetimeFigureOut">
              <a:rPr lang="fr-FR" smtClean="0"/>
              <a:t>10/03/2012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34067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7B1CD5-9040-46ED-B647-15270B3CEA17}" type="datetimeFigureOut">
              <a:rPr lang="fr-FR" smtClean="0"/>
              <a:t>10/03/2012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45052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7B1CD5-9040-46ED-B647-15270B3CEA17}" type="datetimeFigureOut">
              <a:rPr lang="fr-FR" smtClean="0"/>
              <a:t>10/03/2012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5338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7B1CD5-9040-46ED-B647-15270B3CEA17}" type="datetimeFigureOut">
              <a:rPr lang="fr-FR" smtClean="0"/>
              <a:t>10/03/2012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2D5A2C-DEB9-4C42-87F5-64CFFE4AB998}" type="slidenum">
              <a:rPr lang="fr-FR" smtClean="0"/>
              <a:t>‹N°›</a:t>
            </a:fld>
            <a:endParaRPr lang="fr-FR"/>
          </a:p>
        </p:txBody>
      </p:sp>
    </p:spTree>
    <p:extLst>
      <p:ext uri="{BB962C8B-B14F-4D97-AF65-F5344CB8AC3E}">
        <p14:creationId xmlns:p14="http://schemas.microsoft.com/office/powerpoint/2010/main" val="206679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B1CD5-9040-46ED-B647-15270B3CEA17}" type="datetimeFigureOut">
              <a:rPr lang="fr-FR" smtClean="0"/>
              <a:t>10/03/2012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5A2C-DEB9-4C42-87F5-64CFFE4AB998}" type="slidenum">
              <a:rPr lang="fr-FR" smtClean="0"/>
              <a:t>‹N°›</a:t>
            </a:fld>
            <a:endParaRPr lang="fr-FR"/>
          </a:p>
        </p:txBody>
      </p:sp>
    </p:spTree>
    <p:extLst>
      <p:ext uri="{BB962C8B-B14F-4D97-AF65-F5344CB8AC3E}">
        <p14:creationId xmlns:p14="http://schemas.microsoft.com/office/powerpoint/2010/main" val="63493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devenir-realisateur.com/lechelle-des-plans/plan-densemble/" TargetMode="External"/><Relationship Id="rId2" Type="http://schemas.openxmlformats.org/officeDocument/2006/relationships/hyperlink" Target="http://sebastienrongier.net/spip.php?article177"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archives13.fr/" TargetMode="External"/><Relationship Id="rId2" Type="http://schemas.openxmlformats.org/officeDocument/2006/relationships/hyperlink" Target="http://devenir-realisateur.com/lechelle-des-plans/plan-moyen-ou-plan-pied/"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outlecine.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evenir-r&#233;alisateur.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gil.formosa.free.fr/Formosa-TheorieBD-Cadrages.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utc.fr/~macret/cine/realisateurs/welles/citizen.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cineclubdecaen.com/analyse/cadre.htm"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solidFill>
                  <a:srgbClr val="C00000"/>
                </a:solidFill>
                <a:latin typeface="AR HERMANN" pitchFamily="2" charset="0"/>
              </a:rPr>
              <a:t>Vocabulaire </a:t>
            </a:r>
            <a:br>
              <a:rPr lang="fr-FR" sz="6000" dirty="0" smtClean="0">
                <a:solidFill>
                  <a:srgbClr val="C00000"/>
                </a:solidFill>
                <a:latin typeface="AR HERMANN" pitchFamily="2" charset="0"/>
              </a:rPr>
            </a:br>
            <a:r>
              <a:rPr lang="fr-FR" sz="6000" dirty="0" smtClean="0">
                <a:solidFill>
                  <a:srgbClr val="C00000"/>
                </a:solidFill>
                <a:latin typeface="AR HERMANN" pitchFamily="2" charset="0"/>
              </a:rPr>
              <a:t>de l’image</a:t>
            </a:r>
            <a:endParaRPr lang="fr-FR" sz="6000" dirty="0">
              <a:solidFill>
                <a:srgbClr val="C00000"/>
              </a:solidFill>
              <a:latin typeface="AR HERMANN" pitchFamily="2" charset="0"/>
            </a:endParaRPr>
          </a:p>
        </p:txBody>
      </p:sp>
    </p:spTree>
    <p:extLst>
      <p:ext uri="{BB962C8B-B14F-4D97-AF65-F5344CB8AC3E}">
        <p14:creationId xmlns:p14="http://schemas.microsoft.com/office/powerpoint/2010/main" val="3034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005" y="116632"/>
            <a:ext cx="8229600" cy="562074"/>
          </a:xfrm>
        </p:spPr>
        <p:txBody>
          <a:bodyPr>
            <a:normAutofit fontScale="90000"/>
          </a:bodyPr>
          <a:lstStyle/>
          <a:p>
            <a:r>
              <a:rPr lang="fr-FR" sz="3200" dirty="0" smtClean="0">
                <a:latin typeface="AR BERKLEY" pitchFamily="2" charset="0"/>
              </a:rPr>
              <a:t>L’échelle des plans</a:t>
            </a:r>
            <a:endParaRPr lang="fr-FR" sz="3200" dirty="0">
              <a:latin typeface="AR BERKLEY" pitchFamily="2" charset="0"/>
            </a:endParaRPr>
          </a:p>
        </p:txBody>
      </p:sp>
      <p:sp>
        <p:nvSpPr>
          <p:cNvPr id="3" name="Espace réservé du contenu 2"/>
          <p:cNvSpPr>
            <a:spLocks noGrp="1"/>
          </p:cNvSpPr>
          <p:nvPr>
            <p:ph idx="1"/>
          </p:nvPr>
        </p:nvSpPr>
        <p:spPr>
          <a:xfrm>
            <a:off x="251520" y="692696"/>
            <a:ext cx="8568952" cy="6048672"/>
          </a:xfrm>
        </p:spPr>
        <p:txBody>
          <a:bodyPr>
            <a:normAutofit fontScale="92500" lnSpcReduction="20000"/>
          </a:bodyPr>
          <a:lstStyle/>
          <a:p>
            <a:pPr>
              <a:buFont typeface="Wingdings" pitchFamily="2" charset="2"/>
              <a:buChar char="§"/>
            </a:pPr>
            <a:r>
              <a:rPr lang="fr-FR" sz="2200" b="1" dirty="0" smtClean="0">
                <a:latin typeface="Book Antiqua" pitchFamily="18" charset="0"/>
              </a:rPr>
              <a:t>Plan général et plan d’ensemble ? </a:t>
            </a:r>
          </a:p>
          <a:p>
            <a:pPr algn="just">
              <a:buFont typeface="Wingdings" pitchFamily="2" charset="2"/>
              <a:buChar char="v"/>
            </a:pPr>
            <a:r>
              <a:rPr lang="fr-FR" sz="1600" dirty="0" smtClean="0">
                <a:solidFill>
                  <a:srgbClr val="C00000"/>
                </a:solidFill>
                <a:latin typeface="Book Antiqua" pitchFamily="18" charset="0"/>
              </a:rPr>
              <a:t>Le plan général est un plan large, qui permet de voir le décor, les paysages… On peut distinguer éventuellement des personnages, mais ils ne sont pas identifiables. </a:t>
            </a:r>
          </a:p>
          <a:p>
            <a:pPr algn="just">
              <a:buFont typeface="Wingdings" pitchFamily="2" charset="2"/>
              <a:buChar char="v"/>
            </a:pPr>
            <a:r>
              <a:rPr lang="fr-FR" sz="1600" dirty="0" smtClean="0">
                <a:solidFill>
                  <a:srgbClr val="C00000"/>
                </a:solidFill>
                <a:latin typeface="Book Antiqua" pitchFamily="18" charset="0"/>
              </a:rPr>
              <a:t>Le plan d’ensemble est un peu plus resserré, les personnages s’inscrivent dans un décor, ils peuvent être identifiables. </a:t>
            </a:r>
          </a:p>
          <a:p>
            <a:pPr marL="0" indent="0" algn="just">
              <a:buNone/>
            </a:pPr>
            <a:r>
              <a:rPr lang="fr-FR" sz="1600" i="1" dirty="0" smtClean="0">
                <a:latin typeface="Book Antiqua" pitchFamily="18" charset="0"/>
              </a:rPr>
              <a:t>Certains théoriciens distinguent le plan général (sans personnages du tout), le plan d’ensemble avec personnages pas forcément identifiables) et le plan ½ ensemble avec un cadrage plus resserré et des personnages en pied. </a:t>
            </a:r>
          </a:p>
          <a:p>
            <a:pPr marL="0" indent="0" algn="just">
              <a:buNone/>
            </a:pPr>
            <a:r>
              <a:rPr lang="fr-FR" sz="1600" dirty="0" smtClean="0">
                <a:solidFill>
                  <a:srgbClr val="C00000"/>
                </a:solidFill>
                <a:latin typeface="Book Antiqua" pitchFamily="18" charset="0"/>
              </a:rPr>
              <a:t>Ces plans sont souvent utilisés en début ou fin de film. Au début, ils témoignent du cadre spatio-temporel comme dans la SI d’un roman. A la fin, cela permet de prendre du recul, de renvoyer à une situation d’ensemble.</a:t>
            </a:r>
          </a:p>
          <a:p>
            <a:pPr marL="0" indent="0" algn="just">
              <a:buNone/>
            </a:pPr>
            <a:endParaRPr lang="fr-FR" sz="1600" dirty="0" smtClean="0">
              <a:latin typeface="Book Antiqua" pitchFamily="18" charset="0"/>
            </a:endParaRPr>
          </a:p>
          <a:p>
            <a:pPr marL="0" indent="0" algn="just">
              <a:buNone/>
            </a:pPr>
            <a:r>
              <a:rPr lang="fr-FR" sz="1600" dirty="0" smtClean="0">
                <a:latin typeface="Book Antiqua" pitchFamily="18" charset="0"/>
              </a:rPr>
              <a:t>                 </a:t>
            </a:r>
            <a:r>
              <a:rPr lang="fr-FR" sz="1600" b="1" dirty="0" smtClean="0">
                <a:latin typeface="Book Antiqua" pitchFamily="18" charset="0"/>
              </a:rPr>
              <a:t>Plan général                                                                         Plan d’ensemble </a:t>
            </a:r>
          </a:p>
          <a:p>
            <a:pPr marL="0" indent="0" algn="just">
              <a:buNone/>
            </a:pPr>
            <a:r>
              <a:rPr lang="fr-FR" sz="1500" dirty="0" smtClean="0">
                <a:latin typeface="Book Antiqua" pitchFamily="18" charset="0"/>
              </a:rPr>
              <a:t>       dans L’homme à la caméra de Vertov                                          dans </a:t>
            </a:r>
            <a:r>
              <a:rPr lang="fr-FR" sz="1500" u="sng" dirty="0" smtClean="0">
                <a:latin typeface="Book Antiqua" pitchFamily="18" charset="0"/>
              </a:rPr>
              <a:t>Barry </a:t>
            </a:r>
            <a:r>
              <a:rPr lang="fr-FR" sz="1500" u="sng" dirty="0" err="1" smtClean="0">
                <a:latin typeface="Book Antiqua" pitchFamily="18" charset="0"/>
              </a:rPr>
              <a:t>Lindon</a:t>
            </a:r>
            <a:r>
              <a:rPr lang="fr-FR" sz="1500" u="sng" dirty="0" smtClean="0">
                <a:latin typeface="Book Antiqua" pitchFamily="18" charset="0"/>
              </a:rPr>
              <a:t> </a:t>
            </a:r>
            <a:r>
              <a:rPr lang="fr-FR" sz="1500" dirty="0" smtClean="0">
                <a:latin typeface="Book Antiqua" pitchFamily="18" charset="0"/>
              </a:rPr>
              <a:t>de Kubrick</a:t>
            </a: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900" i="1" dirty="0" smtClean="0">
              <a:latin typeface="Book Antiqua" pitchFamily="18" charset="0"/>
            </a:endParaRPr>
          </a:p>
          <a:p>
            <a:pPr marL="0" indent="0" algn="just">
              <a:buNone/>
            </a:pPr>
            <a:r>
              <a:rPr lang="fr-FR" sz="1000" i="1" dirty="0" smtClean="0">
                <a:latin typeface="Book Antiqua" pitchFamily="18" charset="0"/>
              </a:rPr>
              <a:t>                       </a:t>
            </a:r>
            <a:r>
              <a:rPr lang="fr-FR" sz="1000" i="1" dirty="0" smtClean="0">
                <a:latin typeface="Book Antiqua" pitchFamily="18" charset="0"/>
                <a:hlinkClick r:id="rId2"/>
              </a:rPr>
              <a:t>http://sebastienrongier.net/spip.php?article177</a:t>
            </a:r>
            <a:r>
              <a:rPr lang="fr-FR" sz="1000" i="1" dirty="0" smtClean="0">
                <a:latin typeface="Book Antiqua" pitchFamily="18" charset="0"/>
              </a:rPr>
              <a:t>                                                                                       </a:t>
            </a:r>
            <a:r>
              <a:rPr lang="fr-FR" sz="1000" i="1" dirty="0" smtClean="0">
                <a:latin typeface="Book Antiqua" pitchFamily="18" charset="0"/>
                <a:hlinkClick r:id="rId3"/>
              </a:rPr>
              <a:t>http://devenir-realisateur.com/lechelle-des-plans/plan-densemble/</a:t>
            </a:r>
            <a:endParaRPr lang="fr-FR" sz="1000" i="1" dirty="0" smtClean="0">
              <a:latin typeface="Book Antiqua" pitchFamily="18" charset="0"/>
            </a:endParaRPr>
          </a:p>
          <a:p>
            <a:pPr marL="0" indent="0" algn="just">
              <a:buNone/>
            </a:pPr>
            <a:endParaRPr lang="fr-FR" sz="10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smtClean="0">
              <a:latin typeface="Book Antiqua" pitchFamily="18" charset="0"/>
            </a:endParaRPr>
          </a:p>
          <a:p>
            <a:pPr marL="0" indent="0" algn="just">
              <a:buNone/>
            </a:pPr>
            <a:endParaRPr lang="fr-FR" sz="1600" i="1" dirty="0">
              <a:latin typeface="Book Antiqua" pitchFamily="18" charset="0"/>
            </a:endParaRPr>
          </a:p>
          <a:p>
            <a:pPr marL="0" indent="0" algn="just">
              <a:buNone/>
            </a:pPr>
            <a:endParaRPr lang="fr-FR" sz="1600" i="1" dirty="0">
              <a:latin typeface="Book Antiqua"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41" y="3789040"/>
            <a:ext cx="3348000" cy="251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766310"/>
            <a:ext cx="4068000" cy="252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40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192688"/>
          </a:xfrm>
        </p:spPr>
        <p:txBody>
          <a:bodyPr>
            <a:normAutofit fontScale="92500" lnSpcReduction="20000"/>
          </a:bodyPr>
          <a:lstStyle/>
          <a:p>
            <a:pPr>
              <a:buFont typeface="Wingdings" pitchFamily="2" charset="2"/>
              <a:buChar char="§"/>
            </a:pPr>
            <a:r>
              <a:rPr lang="fr-FR" sz="2000" b="1" dirty="0" smtClean="0">
                <a:latin typeface="Book Antiqua" pitchFamily="18" charset="0"/>
              </a:rPr>
              <a:t>Le plan moyen</a:t>
            </a:r>
          </a:p>
          <a:p>
            <a:pPr algn="just">
              <a:buFont typeface="Wingdings" pitchFamily="2" charset="2"/>
              <a:buChar char="v"/>
            </a:pPr>
            <a:r>
              <a:rPr lang="fr-FR" sz="1600" dirty="0" smtClean="0">
                <a:solidFill>
                  <a:srgbClr val="C00000"/>
                </a:solidFill>
                <a:latin typeface="Book Antiqua" pitchFamily="18" charset="0"/>
              </a:rPr>
              <a:t>Le plan moyen (ou plan pied) permet de cadrer le personnages de la tête aux pieds. On le voit donc distinctement, avec, éventuellement, toujours un peu de décor à l’arrière plan. Cela permet de se rapprocher du personnage, de voir son identité, de l’observer physiquement.</a:t>
            </a:r>
          </a:p>
          <a:p>
            <a:pPr marL="0" indent="0" algn="just">
              <a:buNone/>
            </a:pPr>
            <a:r>
              <a:rPr lang="fr-FR" sz="1600" dirty="0" smtClean="0">
                <a:latin typeface="Book Antiqua" pitchFamily="18" charset="0"/>
              </a:rPr>
              <a:t>                                                                                                   </a:t>
            </a:r>
          </a:p>
          <a:p>
            <a:pPr marL="0" indent="0" algn="just">
              <a:buNone/>
            </a:pPr>
            <a:r>
              <a:rPr lang="fr-FR" sz="1600" dirty="0">
                <a:latin typeface="Book Antiqua" pitchFamily="18" charset="0"/>
              </a:rPr>
              <a:t> </a:t>
            </a:r>
            <a:r>
              <a:rPr lang="fr-FR" sz="1600" dirty="0" smtClean="0">
                <a:latin typeface="Book Antiqua" pitchFamily="18" charset="0"/>
              </a:rPr>
              <a:t>                                                                                                               </a:t>
            </a:r>
            <a:r>
              <a:rPr lang="fr-FR" sz="1400" dirty="0" smtClean="0">
                <a:latin typeface="Book Antiqua" pitchFamily="18" charset="0"/>
              </a:rPr>
              <a:t>René Pagnol et Marcel </a:t>
            </a:r>
            <a:r>
              <a:rPr lang="fr-FR" sz="1400" dirty="0" err="1" smtClean="0">
                <a:latin typeface="Book Antiqua" pitchFamily="18" charset="0"/>
              </a:rPr>
              <a:t>Maupi</a:t>
            </a:r>
            <a:endParaRPr lang="fr-FR" sz="1400" dirty="0">
              <a:latin typeface="Book Antiqua" pitchFamily="18" charset="0"/>
            </a:endParaRPr>
          </a:p>
          <a:p>
            <a:pPr marL="0" indent="0" algn="just">
              <a:buNone/>
            </a:pPr>
            <a:r>
              <a:rPr lang="fr-FR" sz="1600" b="1" dirty="0" smtClean="0">
                <a:latin typeface="Book Antiqua" pitchFamily="18" charset="0"/>
              </a:rPr>
              <a:t>            Plan moyen </a:t>
            </a:r>
          </a:p>
          <a:p>
            <a:pPr marL="0" indent="0" algn="just">
              <a:buNone/>
            </a:pPr>
            <a:r>
              <a:rPr lang="fr-FR" sz="1400" dirty="0" smtClean="0">
                <a:latin typeface="Book Antiqua" pitchFamily="18" charset="0"/>
              </a:rPr>
              <a:t>dans </a:t>
            </a:r>
            <a:r>
              <a:rPr lang="fr-FR" sz="1400" u="sng" dirty="0" smtClean="0">
                <a:latin typeface="Book Antiqua" pitchFamily="18" charset="0"/>
              </a:rPr>
              <a:t>La liste de Schindler </a:t>
            </a:r>
            <a:r>
              <a:rPr lang="fr-FR" sz="1400" dirty="0" smtClean="0">
                <a:latin typeface="Book Antiqua" pitchFamily="18" charset="0"/>
              </a:rPr>
              <a:t>de Steven Spielberg</a:t>
            </a: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r>
              <a:rPr lang="fr-FR" sz="800" dirty="0" smtClean="0">
                <a:latin typeface="Book Antiqua" pitchFamily="18" charset="0"/>
                <a:hlinkClick r:id="rId2"/>
              </a:rPr>
              <a:t>http://devenir-realisateur.com/lechelle-des-plans/plan-moyen-ou-plan-pied/</a:t>
            </a:r>
            <a:endParaRPr lang="fr-FR" sz="800" dirty="0" smtClean="0">
              <a:latin typeface="Book Antiqua" pitchFamily="18" charset="0"/>
            </a:endParaRPr>
          </a:p>
          <a:p>
            <a:pPr marL="0" indent="0" algn="just">
              <a:buNone/>
            </a:pPr>
            <a:r>
              <a:rPr lang="fr-FR" sz="800" dirty="0" smtClean="0">
                <a:latin typeface="Book Antiqua" pitchFamily="18" charset="0"/>
              </a:rPr>
              <a:t>                                                                                                                                                                                                          </a:t>
            </a:r>
            <a:r>
              <a:rPr lang="fr-FR" sz="800" dirty="0" smtClean="0">
                <a:latin typeface="Book Antiqua" pitchFamily="18" charset="0"/>
                <a:hlinkClick r:id="rId3"/>
              </a:rPr>
              <a:t>www.archives13.fr</a:t>
            </a:r>
            <a:endParaRPr lang="fr-FR" sz="800" dirty="0" smtClean="0">
              <a:latin typeface="Book Antiqua" pitchFamily="18" charset="0"/>
            </a:endParaRPr>
          </a:p>
          <a:p>
            <a:pPr marL="0" indent="0" algn="just">
              <a:buNone/>
            </a:pPr>
            <a:endParaRPr lang="fr-FR" sz="800" dirty="0" smtClean="0">
              <a:latin typeface="Book Antiqua" pitchFamily="18" charset="0"/>
            </a:endParaRPr>
          </a:p>
          <a:p>
            <a:pPr marL="0" indent="0" algn="just">
              <a:buNone/>
            </a:pPr>
            <a:r>
              <a:rPr lang="fr-FR" sz="1400" dirty="0" smtClean="0">
                <a:latin typeface="Book Antiqua" pitchFamily="18" charset="0"/>
              </a:rPr>
              <a:t>Ce plan moyen permet vraiment de détacher                                       Dans cette photographie, le plan moyen                    </a:t>
            </a:r>
          </a:p>
          <a:p>
            <a:pPr marL="0" indent="0" algn="just">
              <a:buNone/>
            </a:pPr>
            <a:r>
              <a:rPr lang="fr-FR" sz="1400" dirty="0">
                <a:latin typeface="Book Antiqua" pitchFamily="18" charset="0"/>
              </a:rPr>
              <a:t>l</a:t>
            </a:r>
            <a:r>
              <a:rPr lang="fr-FR" sz="1400" dirty="0" smtClean="0">
                <a:latin typeface="Book Antiqua" pitchFamily="18" charset="0"/>
              </a:rPr>
              <a:t>a petite fille dans son manteau rouge en choisissant                            rend compte des costumes, du statut des</a:t>
            </a:r>
          </a:p>
          <a:p>
            <a:pPr marL="0" indent="0" algn="just">
              <a:buNone/>
            </a:pPr>
            <a:r>
              <a:rPr lang="fr-FR" sz="1400" dirty="0" smtClean="0">
                <a:latin typeface="Book Antiqua" pitchFamily="18" charset="0"/>
              </a:rPr>
              <a:t>de la montrer au milieu d’Allemands et de juifs.                                   personnages. La direction de leur regard</a:t>
            </a:r>
          </a:p>
          <a:p>
            <a:pPr marL="0" indent="0" algn="just">
              <a:buNone/>
            </a:pPr>
            <a:r>
              <a:rPr lang="fr-FR" sz="1400" dirty="0">
                <a:latin typeface="Book Antiqua" pitchFamily="18" charset="0"/>
              </a:rPr>
              <a:t> </a:t>
            </a:r>
            <a:r>
              <a:rPr lang="fr-FR" sz="1400" dirty="0" smtClean="0">
                <a:latin typeface="Book Antiqua" pitchFamily="18" charset="0"/>
              </a:rPr>
              <a:t>                                                                                                                       appelle un contrechamp. </a:t>
            </a:r>
          </a:p>
          <a:p>
            <a:pPr>
              <a:buFont typeface="Wingdings" pitchFamily="2" charset="2"/>
              <a:buChar char="v"/>
            </a:pPr>
            <a:endParaRPr lang="fr-FR" sz="2000" b="1" dirty="0">
              <a:latin typeface="Book Antiqua"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3672000" cy="27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298" y="1988840"/>
            <a:ext cx="3384000" cy="336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692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443778" cy="6336704"/>
          </a:xfrm>
        </p:spPr>
        <p:txBody>
          <a:bodyPr>
            <a:normAutofit lnSpcReduction="10000"/>
          </a:bodyPr>
          <a:lstStyle/>
          <a:p>
            <a:pPr>
              <a:buFont typeface="Wingdings" pitchFamily="2" charset="2"/>
              <a:buChar char="§"/>
            </a:pPr>
            <a:r>
              <a:rPr lang="fr-FR" sz="2000" b="1" dirty="0" smtClean="0">
                <a:latin typeface="Book Antiqua" pitchFamily="18" charset="0"/>
              </a:rPr>
              <a:t>Le plan rapproché et le plan serré</a:t>
            </a:r>
          </a:p>
          <a:p>
            <a:pPr algn="just">
              <a:buFont typeface="Wingdings" pitchFamily="2" charset="2"/>
              <a:buChar char="v"/>
            </a:pPr>
            <a:r>
              <a:rPr lang="fr-FR" sz="1600" dirty="0" smtClean="0">
                <a:solidFill>
                  <a:srgbClr val="C00000"/>
                </a:solidFill>
                <a:latin typeface="Book Antiqua" pitchFamily="18" charset="0"/>
              </a:rPr>
              <a:t>Le plan rapproché (ou plan taille) et le plan serré (ou plan poitrine) permettent de cadrer le personnages à mi-hauteur. Ils sont souvent utilisés dans les conversations, on aperçoit davantage les expressions, mouvements du corps et du visage. Le décor devient secondaire mais ces plans appellent souvent le contrechamp, notamment dans les conversations ou les duels.</a:t>
            </a:r>
          </a:p>
          <a:p>
            <a:pPr marL="0" indent="0" algn="just">
              <a:buNone/>
            </a:pPr>
            <a:endParaRPr lang="fr-FR" sz="1600" dirty="0" smtClean="0">
              <a:latin typeface="Book Antiqua" pitchFamily="18" charset="0"/>
            </a:endParaRPr>
          </a:p>
          <a:p>
            <a:pPr marL="0" indent="0" algn="just">
              <a:buNone/>
            </a:pPr>
            <a:r>
              <a:rPr lang="fr-FR" sz="1600" dirty="0" smtClean="0">
                <a:latin typeface="Book Antiqua" pitchFamily="18" charset="0"/>
              </a:rPr>
              <a:t>   </a:t>
            </a:r>
            <a:r>
              <a:rPr lang="fr-FR" sz="1400" b="1" dirty="0">
                <a:latin typeface="Book Antiqua" pitchFamily="18" charset="0"/>
              </a:rPr>
              <a:t>Plan rapproché </a:t>
            </a:r>
          </a:p>
          <a:p>
            <a:pPr marL="0" indent="0" algn="just">
              <a:buNone/>
            </a:pPr>
            <a:r>
              <a:rPr lang="fr-FR" sz="1400" dirty="0">
                <a:latin typeface="Book Antiqua" pitchFamily="18" charset="0"/>
              </a:rPr>
              <a:t>dans </a:t>
            </a:r>
            <a:r>
              <a:rPr lang="fr-FR" sz="1400" u="sng" dirty="0">
                <a:latin typeface="Book Antiqua" pitchFamily="18" charset="0"/>
              </a:rPr>
              <a:t>Le bon, la brute et le </a:t>
            </a:r>
            <a:r>
              <a:rPr lang="fr-FR" sz="1400" u="sng" dirty="0" smtClean="0">
                <a:latin typeface="Book Antiqua" pitchFamily="18" charset="0"/>
              </a:rPr>
              <a:t>truand </a:t>
            </a:r>
            <a:r>
              <a:rPr lang="fr-FR" sz="1400" dirty="0" smtClean="0">
                <a:latin typeface="Book Antiqua" pitchFamily="18" charset="0"/>
              </a:rPr>
              <a:t>de </a:t>
            </a:r>
            <a:r>
              <a:rPr lang="fr-FR" sz="1400" dirty="0">
                <a:latin typeface="Book Antiqua" pitchFamily="18" charset="0"/>
              </a:rPr>
              <a:t>Sergio Leone</a:t>
            </a:r>
          </a:p>
          <a:p>
            <a:pPr marL="0" indent="0" algn="just">
              <a:buNone/>
            </a:pPr>
            <a:r>
              <a:rPr lang="fr-FR" sz="1600" dirty="0" smtClean="0">
                <a:latin typeface="Book Antiqua" pitchFamily="18" charset="0"/>
              </a:rPr>
              <a:t>                                                      </a:t>
            </a:r>
          </a:p>
          <a:p>
            <a:pPr marL="0" indent="0" algn="just">
              <a:buNone/>
            </a:pPr>
            <a:r>
              <a:rPr lang="fr-FR" sz="1600" dirty="0">
                <a:latin typeface="Book Antiqua" pitchFamily="18" charset="0"/>
              </a:rPr>
              <a:t> </a:t>
            </a:r>
            <a:r>
              <a:rPr lang="fr-FR" sz="1600" dirty="0" smtClean="0">
                <a:latin typeface="Book Antiqua" pitchFamily="18" charset="0"/>
              </a:rPr>
              <a:t>                                                                                                               </a:t>
            </a: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a:latin typeface="Book Antiqua" pitchFamily="18" charset="0"/>
            </a:endParaRPr>
          </a:p>
          <a:p>
            <a:pPr marL="0" indent="0" algn="just">
              <a:buNone/>
            </a:pPr>
            <a:endParaRPr lang="fr-FR" sz="1400" dirty="0" smtClean="0">
              <a:latin typeface="Book Antiqua" pitchFamily="18" charset="0"/>
            </a:endParaRPr>
          </a:p>
          <a:p>
            <a:pPr marL="0" indent="0" algn="just">
              <a:buNone/>
            </a:pPr>
            <a:endParaRPr lang="fr-FR" sz="1400" dirty="0" smtClean="0">
              <a:latin typeface="Book Antiqua" pitchFamily="18" charset="0"/>
            </a:endParaRPr>
          </a:p>
          <a:p>
            <a:pPr marL="0" indent="0" algn="r">
              <a:buNone/>
            </a:pPr>
            <a:r>
              <a:rPr lang="fr-FR" sz="1400" dirty="0" smtClean="0">
                <a:latin typeface="Book Antiqua" pitchFamily="18" charset="0"/>
              </a:rPr>
              <a:t>                                                                                                           </a:t>
            </a:r>
            <a:r>
              <a:rPr lang="fr-FR" sz="1100" dirty="0" smtClean="0">
                <a:latin typeface="Book Antiqua" pitchFamily="18" charset="0"/>
                <a:hlinkClick r:id="rId2"/>
              </a:rPr>
              <a:t>www.toutlecine.com</a:t>
            </a:r>
            <a:endParaRPr lang="fr-FR" sz="1100" dirty="0" smtClean="0">
              <a:latin typeface="Book Antiqua" pitchFamily="18" charset="0"/>
            </a:endParaRPr>
          </a:p>
          <a:p>
            <a:pPr marL="0" indent="0" algn="just">
              <a:buNone/>
            </a:pPr>
            <a:endParaRPr lang="fr-FR" sz="1400" dirty="0" smtClean="0">
              <a:latin typeface="Book Antiqua" pitchFamily="18" charset="0"/>
            </a:endParaRPr>
          </a:p>
          <a:p>
            <a:pPr marL="0" indent="0" algn="just">
              <a:buNone/>
            </a:pPr>
            <a:r>
              <a:rPr lang="fr-FR" sz="1400" dirty="0" smtClean="0">
                <a:latin typeface="Book Antiqua" pitchFamily="18" charset="0"/>
              </a:rPr>
              <a:t>                                                                                                                                              </a:t>
            </a:r>
            <a:r>
              <a:rPr lang="fr-FR" sz="1400" b="1" dirty="0" smtClean="0">
                <a:latin typeface="Book Antiqua" pitchFamily="18" charset="0"/>
              </a:rPr>
              <a:t>Plan serré</a:t>
            </a:r>
          </a:p>
          <a:p>
            <a:pPr marL="0" indent="0" algn="just">
              <a:buNone/>
            </a:pPr>
            <a:r>
              <a:rPr lang="fr-FR" sz="1400" dirty="0">
                <a:latin typeface="Book Antiqua" pitchFamily="18" charset="0"/>
              </a:rPr>
              <a:t> </a:t>
            </a:r>
            <a:r>
              <a:rPr lang="fr-FR" sz="1400" dirty="0" smtClean="0">
                <a:latin typeface="Book Antiqua" pitchFamily="18" charset="0"/>
              </a:rPr>
              <a:t>                                                                                                                    Anna Magnani dans </a:t>
            </a:r>
            <a:r>
              <a:rPr lang="fr-FR" sz="1400" u="sng" dirty="0" smtClean="0">
                <a:latin typeface="Book Antiqua" pitchFamily="18" charset="0"/>
              </a:rPr>
              <a:t>La rose tatouée</a:t>
            </a:r>
          </a:p>
          <a:p>
            <a:pPr marL="0" indent="0" algn="just">
              <a:buNone/>
            </a:pPr>
            <a:endParaRPr lang="fr-FR" sz="1400" dirty="0" smtClean="0">
              <a:latin typeface="Book Antiqua" pitchFamily="18" charset="0"/>
            </a:endParaRPr>
          </a:p>
          <a:p>
            <a:pPr marL="0" indent="0" algn="just">
              <a:buNone/>
            </a:pPr>
            <a:r>
              <a:rPr lang="fr-FR" sz="1400" dirty="0" smtClean="0">
                <a:latin typeface="Book Antiqua" pitchFamily="18" charset="0"/>
              </a:rPr>
              <a:t>                                                                                                    </a:t>
            </a:r>
            <a:endParaRPr lang="fr-FR" sz="1400" dirty="0">
              <a:latin typeface="Book Antiqua" pitchFamily="18" charset="0"/>
            </a:endParaRPr>
          </a:p>
          <a:p>
            <a:pPr>
              <a:buFont typeface="Wingdings" pitchFamily="2" charset="2"/>
              <a:buChar char="v"/>
            </a:pPr>
            <a:endParaRPr lang="fr-FR" sz="2000" b="1" dirty="0">
              <a:latin typeface="Book Antiqua"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20522"/>
            <a:ext cx="4104000" cy="19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564904"/>
            <a:ext cx="3168000" cy="212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2278609"/>
            <a:ext cx="3708000" cy="269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02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264696"/>
          </a:xfrm>
        </p:spPr>
        <p:txBody>
          <a:bodyPr>
            <a:normAutofit fontScale="70000" lnSpcReduction="20000"/>
          </a:bodyPr>
          <a:lstStyle/>
          <a:p>
            <a:pPr>
              <a:buFont typeface="Wingdings" pitchFamily="2" charset="2"/>
              <a:buChar char="§"/>
            </a:pPr>
            <a:r>
              <a:rPr lang="fr-FR" sz="2900" b="1" dirty="0" smtClean="0">
                <a:latin typeface="Book Antiqua" pitchFamily="18" charset="0"/>
              </a:rPr>
              <a:t>Le gros plan</a:t>
            </a:r>
          </a:p>
          <a:p>
            <a:pPr algn="just">
              <a:buFont typeface="Wingdings" pitchFamily="2" charset="2"/>
              <a:buChar char="v"/>
            </a:pPr>
            <a:r>
              <a:rPr lang="fr-FR" sz="2300" dirty="0" smtClean="0">
                <a:solidFill>
                  <a:srgbClr val="C00000"/>
                </a:solidFill>
                <a:latin typeface="Book Antiqua" pitchFamily="18" charset="0"/>
              </a:rPr>
              <a:t>C’est le plan émotionnel par excellence. Il s’attache à montrer les expressions du visage, l’aspect psychologique des personnages. C’est l’émotion, le sentiment, la réaction, qui s’imposent pleinement en faisant abstraction du cadre spatio-temporel. </a:t>
            </a:r>
          </a:p>
          <a:p>
            <a:pPr algn="just">
              <a:buFont typeface="Wingdings" pitchFamily="2" charset="2"/>
              <a:buChar char="v"/>
            </a:pPr>
            <a:r>
              <a:rPr lang="fr-FR" sz="2300" dirty="0" smtClean="0">
                <a:solidFill>
                  <a:srgbClr val="C00000"/>
                </a:solidFill>
                <a:latin typeface="Book Antiqua" pitchFamily="18" charset="0"/>
              </a:rPr>
              <a:t>Le gros plan peut également montrer un objet et le mettre ainsi en valeur.</a:t>
            </a:r>
          </a:p>
          <a:p>
            <a:pPr marL="0" indent="0" algn="just">
              <a:buNone/>
            </a:pPr>
            <a:endParaRPr lang="fr-FR" sz="1600" i="1" dirty="0" smtClean="0"/>
          </a:p>
          <a:p>
            <a:pPr marL="0" indent="0" algn="just">
              <a:buNone/>
            </a:pPr>
            <a:r>
              <a:rPr lang="fr-FR" sz="2000" i="1" dirty="0" smtClean="0"/>
              <a:t>                                                                                                                                    </a:t>
            </a:r>
          </a:p>
          <a:p>
            <a:pPr marL="0" indent="0" algn="just">
              <a:buNone/>
            </a:pPr>
            <a:r>
              <a:rPr lang="fr-FR" sz="2000" i="1" dirty="0"/>
              <a:t> </a:t>
            </a:r>
            <a:r>
              <a:rPr lang="fr-FR" sz="2000" i="1" dirty="0" smtClean="0"/>
              <a:t>   Anna Magnani dans </a:t>
            </a:r>
            <a:r>
              <a:rPr lang="fr-FR" sz="2000" i="1" u="sng" dirty="0" smtClean="0"/>
              <a:t>Mama Roma  </a:t>
            </a:r>
            <a:r>
              <a:rPr lang="fr-FR" sz="2000" i="1" dirty="0" smtClean="0"/>
              <a:t>de Pasolini                                                  </a:t>
            </a:r>
            <a:r>
              <a:rPr lang="fr-FR" sz="2000" i="1" u="sng" dirty="0" smtClean="0"/>
              <a:t>Le cuirassé Potemkine </a:t>
            </a:r>
            <a:r>
              <a:rPr lang="fr-FR" sz="2000" i="1" dirty="0" smtClean="0"/>
              <a:t>d’Eisenstein</a:t>
            </a:r>
            <a:endParaRPr lang="fr-FR" sz="2000" i="1" dirty="0"/>
          </a:p>
          <a:p>
            <a:pPr marL="0" indent="0" algn="just">
              <a:buNone/>
            </a:pPr>
            <a:endParaRPr lang="fr-FR" sz="20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a:p>
          <a:p>
            <a:pPr marL="0" indent="0" algn="just">
              <a:buNone/>
            </a:pPr>
            <a:endParaRPr lang="fr-FR" sz="1600" i="1" dirty="0" smtClean="0"/>
          </a:p>
          <a:p>
            <a:pPr marL="0" indent="0" algn="just">
              <a:buNone/>
            </a:pPr>
            <a:endParaRPr lang="fr-FR" sz="1600" i="1" dirty="0" smtClean="0"/>
          </a:p>
          <a:p>
            <a:pPr marL="0" indent="0" algn="just">
              <a:buNone/>
            </a:pPr>
            <a:endParaRPr lang="fr-FR" sz="1600" i="1" dirty="0"/>
          </a:p>
          <a:p>
            <a:pPr marL="0" indent="0" algn="just">
              <a:buNone/>
            </a:pPr>
            <a:r>
              <a:rPr lang="fr-FR" sz="2100" i="1" dirty="0" smtClean="0">
                <a:solidFill>
                  <a:srgbClr val="002060"/>
                </a:solidFill>
                <a:latin typeface="Book Antiqua" pitchFamily="18" charset="0"/>
              </a:rPr>
              <a:t>Ce </a:t>
            </a:r>
            <a:r>
              <a:rPr lang="fr-FR" sz="2100" i="1" dirty="0">
                <a:solidFill>
                  <a:srgbClr val="002060"/>
                </a:solidFill>
                <a:latin typeface="Book Antiqua" pitchFamily="18" charset="0"/>
              </a:rPr>
              <a:t>visage d'un lâche en train de fuir, </a:t>
            </a:r>
            <a:r>
              <a:rPr lang="fr-FR" sz="2100" i="1" dirty="0" smtClean="0">
                <a:solidFill>
                  <a:srgbClr val="002060"/>
                </a:solidFill>
                <a:latin typeface="Book Antiqua" pitchFamily="18" charset="0"/>
              </a:rPr>
              <a:t>dès </a:t>
            </a:r>
            <a:r>
              <a:rPr lang="fr-FR" sz="2100" i="1" dirty="0">
                <a:solidFill>
                  <a:srgbClr val="002060"/>
                </a:solidFill>
                <a:latin typeface="Book Antiqua" pitchFamily="18" charset="0"/>
              </a:rPr>
              <a:t>que nous le voyons </a:t>
            </a:r>
            <a:endParaRPr lang="fr-FR" sz="2100" i="1" dirty="0" smtClean="0">
              <a:solidFill>
                <a:srgbClr val="002060"/>
              </a:solidFill>
              <a:latin typeface="Book Antiqua" pitchFamily="18" charset="0"/>
            </a:endParaRPr>
          </a:p>
          <a:p>
            <a:pPr marL="0" indent="0" algn="just">
              <a:buNone/>
            </a:pPr>
            <a:r>
              <a:rPr lang="fr-FR" sz="2100" i="1" dirty="0" smtClean="0">
                <a:solidFill>
                  <a:srgbClr val="002060"/>
                </a:solidFill>
                <a:latin typeface="Book Antiqua" pitchFamily="18" charset="0"/>
              </a:rPr>
              <a:t>en </a:t>
            </a:r>
            <a:r>
              <a:rPr lang="fr-FR" sz="2100" i="1" dirty="0">
                <a:solidFill>
                  <a:srgbClr val="002060"/>
                </a:solidFill>
                <a:latin typeface="Book Antiqua" pitchFamily="18" charset="0"/>
              </a:rPr>
              <a:t>gros plan, </a:t>
            </a:r>
            <a:r>
              <a:rPr lang="fr-FR" sz="2100" i="1" dirty="0" smtClean="0">
                <a:solidFill>
                  <a:srgbClr val="002060"/>
                </a:solidFill>
                <a:latin typeface="Book Antiqua" pitchFamily="18" charset="0"/>
              </a:rPr>
              <a:t>nous </a:t>
            </a:r>
            <a:r>
              <a:rPr lang="fr-FR" sz="2100" i="1" dirty="0">
                <a:solidFill>
                  <a:srgbClr val="002060"/>
                </a:solidFill>
                <a:latin typeface="Book Antiqua" pitchFamily="18" charset="0"/>
              </a:rPr>
              <a:t>voyons la lâcheté en personne, </a:t>
            </a:r>
            <a:endParaRPr lang="fr-FR" sz="2100" i="1" dirty="0" smtClean="0">
              <a:solidFill>
                <a:srgbClr val="002060"/>
              </a:solidFill>
              <a:latin typeface="Book Antiqua" pitchFamily="18" charset="0"/>
            </a:endParaRPr>
          </a:p>
          <a:p>
            <a:pPr marL="0" indent="0" algn="just">
              <a:buNone/>
            </a:pPr>
            <a:r>
              <a:rPr lang="fr-FR" sz="2100" i="1" dirty="0" smtClean="0">
                <a:solidFill>
                  <a:srgbClr val="002060"/>
                </a:solidFill>
                <a:latin typeface="Book Antiqua" pitchFamily="18" charset="0"/>
              </a:rPr>
              <a:t>le </a:t>
            </a:r>
            <a:r>
              <a:rPr lang="fr-FR" sz="2100" i="1" dirty="0">
                <a:solidFill>
                  <a:srgbClr val="002060"/>
                </a:solidFill>
                <a:latin typeface="Book Antiqua" pitchFamily="18" charset="0"/>
              </a:rPr>
              <a:t>"sentiment-chose", l'entité</a:t>
            </a:r>
            <a:r>
              <a:rPr lang="fr-FR" sz="2100" i="1" dirty="0" smtClean="0">
                <a:solidFill>
                  <a:srgbClr val="002060"/>
                </a:solidFill>
                <a:latin typeface="Book Antiqua" pitchFamily="18" charset="0"/>
              </a:rPr>
              <a:t>. </a:t>
            </a:r>
            <a:r>
              <a:rPr lang="fr-FR" sz="2100" dirty="0" smtClean="0">
                <a:latin typeface="Book Antiqua" pitchFamily="18" charset="0"/>
              </a:rPr>
              <a:t>Eisenstein</a:t>
            </a:r>
            <a:endParaRPr lang="fr-FR" sz="2100" dirty="0">
              <a:latin typeface="Book Antiqu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93" y="2185476"/>
            <a:ext cx="2628000" cy="225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373" y="4495826"/>
            <a:ext cx="2844000" cy="207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75432"/>
            <a:ext cx="2844000" cy="34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162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363272" cy="6120680"/>
          </a:xfrm>
        </p:spPr>
        <p:txBody>
          <a:bodyPr>
            <a:normAutofit/>
          </a:bodyPr>
          <a:lstStyle/>
          <a:p>
            <a:pPr>
              <a:buFont typeface="Wingdings" pitchFamily="2" charset="2"/>
              <a:buChar char="§"/>
            </a:pPr>
            <a:r>
              <a:rPr lang="fr-FR" sz="2000" dirty="0" smtClean="0">
                <a:latin typeface="Book Antiqua" pitchFamily="18" charset="0"/>
              </a:rPr>
              <a:t>Le très gros plan</a:t>
            </a:r>
          </a:p>
          <a:p>
            <a:pPr>
              <a:buFont typeface="Wingdings" pitchFamily="2" charset="2"/>
              <a:buChar char="v"/>
            </a:pPr>
            <a:r>
              <a:rPr lang="fr-FR" sz="1600" dirty="0" smtClean="0">
                <a:solidFill>
                  <a:srgbClr val="C00000"/>
                </a:solidFill>
                <a:latin typeface="Book Antiqua" pitchFamily="18" charset="0"/>
              </a:rPr>
              <a:t>Le très gros plan s’appuie sur un détail que l’on veut mettre en avant, ce qui fait qu’il va prendre toute la place sur l’écran. En général, il est très rapide mais a pour objectif de surprendre le spectateur.</a:t>
            </a:r>
          </a:p>
          <a:p>
            <a:pPr>
              <a:buFont typeface="Wingdings" pitchFamily="2" charset="2"/>
              <a:buChar char="v"/>
            </a:pPr>
            <a:endParaRPr lang="fr-FR" sz="1600" dirty="0">
              <a:latin typeface="Book Antiqua" pitchFamily="18" charset="0"/>
            </a:endParaRPr>
          </a:p>
          <a:p>
            <a:pPr marL="0" indent="0">
              <a:buNone/>
            </a:pPr>
            <a:endParaRPr lang="fr-FR" sz="1600" dirty="0" smtClean="0">
              <a:latin typeface="Book Antiqua" pitchFamily="18" charset="0"/>
            </a:endParaRPr>
          </a:p>
          <a:p>
            <a:pPr marL="0" indent="0" algn="r">
              <a:buNone/>
            </a:pPr>
            <a:r>
              <a:rPr lang="fr-FR" sz="1600" dirty="0">
                <a:latin typeface="Book Antiqua" pitchFamily="18" charset="0"/>
              </a:rPr>
              <a:t>Un très gros </a:t>
            </a:r>
            <a:r>
              <a:rPr lang="fr-FR" sz="1600" dirty="0" smtClean="0">
                <a:latin typeface="Book Antiqua" pitchFamily="18" charset="0"/>
              </a:rPr>
              <a:t>plan</a:t>
            </a:r>
          </a:p>
          <a:p>
            <a:pPr marL="0" indent="0" algn="r">
              <a:buNone/>
            </a:pPr>
            <a:r>
              <a:rPr lang="fr-FR" sz="1600" dirty="0" smtClean="0">
                <a:latin typeface="Book Antiqua" pitchFamily="18" charset="0"/>
              </a:rPr>
              <a:t> </a:t>
            </a:r>
            <a:r>
              <a:rPr lang="fr-FR" sz="1600" dirty="0">
                <a:latin typeface="Book Antiqua" pitchFamily="18" charset="0"/>
              </a:rPr>
              <a:t>dans </a:t>
            </a:r>
            <a:r>
              <a:rPr lang="fr-FR" sz="1600" u="sng" dirty="0">
                <a:latin typeface="Book Antiqua" pitchFamily="18" charset="0"/>
              </a:rPr>
              <a:t>Psychose</a:t>
            </a:r>
            <a:r>
              <a:rPr lang="fr-FR" sz="1600" dirty="0">
                <a:latin typeface="Book Antiqua" pitchFamily="18" charset="0"/>
              </a:rPr>
              <a:t> d’Alfred Hitchcock</a:t>
            </a:r>
          </a:p>
          <a:p>
            <a:pPr>
              <a:buFont typeface="Wingdings" pitchFamily="2" charset="2"/>
              <a:buChar char="v"/>
            </a:pPr>
            <a:endParaRPr lang="fr-FR" sz="1800" dirty="0">
              <a:latin typeface="Book Antiqua" pitchFamily="18" charset="0"/>
            </a:endParaRPr>
          </a:p>
          <a:p>
            <a:pPr marL="0" indent="0">
              <a:buNone/>
            </a:pPr>
            <a:endParaRPr lang="fr-FR" sz="1600" dirty="0">
              <a:latin typeface="Book Antiqua" pitchFamily="18" charset="0"/>
            </a:endParaRPr>
          </a:p>
          <a:p>
            <a:pPr>
              <a:buFont typeface="Wingdings" pitchFamily="2" charset="2"/>
              <a:buChar char="v"/>
            </a:pPr>
            <a:endParaRPr lang="fr-FR" sz="1600" dirty="0" smtClean="0">
              <a:latin typeface="Book Antiqua" pitchFamily="18" charset="0"/>
            </a:endParaRPr>
          </a:p>
          <a:p>
            <a:pPr>
              <a:buFont typeface="Wingdings" pitchFamily="2" charset="2"/>
              <a:buChar char="v"/>
            </a:pPr>
            <a:endParaRPr lang="fr-FR" sz="1600" dirty="0">
              <a:latin typeface="Book Antiqua" pitchFamily="18" charset="0"/>
            </a:endParaRPr>
          </a:p>
          <a:p>
            <a:pPr>
              <a:buFont typeface="Wingdings" pitchFamily="2" charset="2"/>
              <a:buChar char="v"/>
            </a:pPr>
            <a:endParaRPr lang="fr-FR" sz="1600" dirty="0" smtClean="0">
              <a:latin typeface="Book Antiqua" pitchFamily="18" charset="0"/>
            </a:endParaRPr>
          </a:p>
          <a:p>
            <a:pPr>
              <a:buFont typeface="Wingdings" pitchFamily="2" charset="2"/>
              <a:buChar char="v"/>
            </a:pPr>
            <a:endParaRPr lang="fr-FR" sz="1600" dirty="0">
              <a:latin typeface="Book Antiqua" pitchFamily="18" charset="0"/>
            </a:endParaRPr>
          </a:p>
          <a:p>
            <a:pPr>
              <a:buFont typeface="Wingdings" pitchFamily="2" charset="2"/>
              <a:buChar char="v"/>
            </a:pPr>
            <a:endParaRPr lang="fr-FR" sz="1600" dirty="0" smtClean="0">
              <a:latin typeface="Book Antiqua" pitchFamily="18" charset="0"/>
            </a:endParaRPr>
          </a:p>
          <a:p>
            <a:pPr>
              <a:buFont typeface="Wingdings" pitchFamily="2" charset="2"/>
              <a:buChar char="v"/>
            </a:pPr>
            <a:endParaRPr lang="fr-FR" sz="1600" dirty="0">
              <a:latin typeface="Book Antiqua" pitchFamily="18" charset="0"/>
            </a:endParaRPr>
          </a:p>
          <a:p>
            <a:pPr marL="0" indent="0">
              <a:buNone/>
            </a:pPr>
            <a:r>
              <a:rPr lang="fr-FR" sz="1600" u="sng" dirty="0" smtClean="0">
                <a:latin typeface="Book Antiqua" pitchFamily="18" charset="0"/>
              </a:rPr>
              <a:t>Un chien andalou </a:t>
            </a:r>
            <a:r>
              <a:rPr lang="fr-FR" sz="1600" dirty="0" smtClean="0">
                <a:latin typeface="Book Antiqua" pitchFamily="18" charset="0"/>
              </a:rPr>
              <a:t>de </a:t>
            </a:r>
            <a:r>
              <a:rPr lang="fr-FR" sz="1600" dirty="0" err="1" smtClean="0">
                <a:latin typeface="Book Antiqua" pitchFamily="18" charset="0"/>
              </a:rPr>
              <a:t>Bunuel</a:t>
            </a:r>
            <a:endParaRPr lang="fr-FR" sz="1600" dirty="0" smtClean="0">
              <a:latin typeface="Book Antiqua" pitchFamily="18" charset="0"/>
            </a:endParaRPr>
          </a:p>
          <a:p>
            <a:pPr marL="0" indent="0">
              <a:buNone/>
            </a:pPr>
            <a:endParaRPr lang="fr-FR" sz="1600" dirty="0" smtClean="0">
              <a:latin typeface="Book Antiqua" pitchFamily="18" charset="0"/>
            </a:endParaRPr>
          </a:p>
          <a:p>
            <a:pPr marL="0" indent="0">
              <a:buNone/>
            </a:pPr>
            <a:endParaRPr lang="fr-FR" sz="1600" dirty="0">
              <a:latin typeface="Book Antiqua" pitchFamily="18" charset="0"/>
            </a:endParaRPr>
          </a:p>
          <a:p>
            <a:pPr marL="0" indent="0" algn="r">
              <a:buNone/>
            </a:pPr>
            <a:r>
              <a:rPr lang="fr-FR" sz="1100" dirty="0" smtClean="0">
                <a:latin typeface="Book Antiqua" pitchFamily="18" charset="0"/>
                <a:hlinkClick r:id="rId2"/>
              </a:rPr>
              <a:t>www.devenir-réalisateur.com</a:t>
            </a:r>
            <a:endParaRPr lang="fr-FR" sz="1100" dirty="0" smtClean="0">
              <a:latin typeface="Book Antiqua" pitchFamily="18" charset="0"/>
            </a:endParaRPr>
          </a:p>
          <a:p>
            <a:pPr marL="0" indent="0">
              <a:buNone/>
            </a:pPr>
            <a:endParaRPr lang="fr-FR" sz="1600" dirty="0" smtClean="0">
              <a:latin typeface="Book Antiqua" pitchFamily="18" charset="0"/>
            </a:endParaRPr>
          </a:p>
          <a:p>
            <a:pPr>
              <a:buFont typeface="Wingdings" pitchFamily="2" charset="2"/>
              <a:buChar char="v"/>
            </a:pPr>
            <a:endParaRPr lang="fr-FR" sz="1600" dirty="0">
              <a:latin typeface="Book Antiqua" pitchFamily="18" charset="0"/>
            </a:endParaRPr>
          </a:p>
          <a:p>
            <a:pPr marL="0" indent="0" algn="r">
              <a:buNone/>
            </a:pPr>
            <a:endParaRPr lang="fr-FR" sz="1600" dirty="0" smtClean="0">
              <a:latin typeface="Book Antiqu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20946"/>
            <a:ext cx="4176000" cy="3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131767"/>
            <a:ext cx="3816000" cy="307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567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116632"/>
            <a:ext cx="8229600" cy="634082"/>
          </a:xfrm>
        </p:spPr>
        <p:txBody>
          <a:bodyPr>
            <a:normAutofit fontScale="90000"/>
          </a:bodyPr>
          <a:lstStyle/>
          <a:p>
            <a:r>
              <a:rPr lang="fr-FR" sz="3600" dirty="0" smtClean="0">
                <a:latin typeface="AR BERKLEY" pitchFamily="2" charset="0"/>
              </a:rPr>
              <a:t>Les angles de prises de vues</a:t>
            </a:r>
            <a:endParaRPr lang="fr-FR" sz="3600" dirty="0">
              <a:latin typeface="AR BERKLEY" pitchFamily="2" charset="0"/>
            </a:endParaRPr>
          </a:p>
        </p:txBody>
      </p:sp>
      <p:sp>
        <p:nvSpPr>
          <p:cNvPr id="3" name="Espace réservé du contenu 2"/>
          <p:cNvSpPr>
            <a:spLocks noGrp="1"/>
          </p:cNvSpPr>
          <p:nvPr>
            <p:ph idx="1"/>
          </p:nvPr>
        </p:nvSpPr>
        <p:spPr>
          <a:xfrm>
            <a:off x="312078" y="3324186"/>
            <a:ext cx="8424936" cy="3417182"/>
          </a:xfrm>
        </p:spPr>
        <p:txBody>
          <a:bodyPr>
            <a:normAutofit fontScale="62500" lnSpcReduction="20000"/>
          </a:bodyPr>
          <a:lstStyle/>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marL="0" indent="0">
              <a:buNone/>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600" dirty="0">
              <a:solidFill>
                <a:srgbClr val="FF0000"/>
              </a:solidFill>
              <a:latin typeface="Book Antiqua" pitchFamily="18" charset="0"/>
              <a:hlinkClick r:id="rId2"/>
            </a:endParaRPr>
          </a:p>
          <a:p>
            <a:pPr>
              <a:buFont typeface="Wingdings" pitchFamily="2" charset="2"/>
              <a:buChar char="v"/>
            </a:pPr>
            <a:endParaRPr lang="fr-FR" sz="1600" dirty="0" smtClean="0">
              <a:solidFill>
                <a:srgbClr val="FF0000"/>
              </a:solidFill>
              <a:latin typeface="Book Antiqua" pitchFamily="18" charset="0"/>
              <a:hlinkClick r:id="rId2"/>
            </a:endParaRPr>
          </a:p>
          <a:p>
            <a:pPr>
              <a:buFont typeface="Wingdings" pitchFamily="2" charset="2"/>
              <a:buChar char="v"/>
            </a:pPr>
            <a:endParaRPr lang="fr-FR" sz="1000" dirty="0" smtClean="0">
              <a:solidFill>
                <a:srgbClr val="FF0000"/>
              </a:solidFill>
              <a:latin typeface="Book Antiqua" pitchFamily="18" charset="0"/>
              <a:hlinkClick r:id="rId2"/>
            </a:endParaRPr>
          </a:p>
          <a:p>
            <a:pPr>
              <a:buFont typeface="Wingdings" pitchFamily="2" charset="2"/>
              <a:buChar char="v"/>
            </a:pPr>
            <a:endParaRPr lang="fr-FR" sz="1000" dirty="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endParaRPr lang="fr-FR" sz="1000" dirty="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endParaRPr lang="fr-FR" sz="1000" dirty="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endParaRPr lang="fr-FR" sz="1000" dirty="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endParaRPr lang="fr-FR" sz="1000" dirty="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endParaRPr lang="fr-FR" sz="1000" dirty="0" smtClean="0">
              <a:solidFill>
                <a:srgbClr val="FF0000"/>
              </a:solidFill>
              <a:latin typeface="Book Antiqua" pitchFamily="18" charset="0"/>
              <a:hlinkClick r:id="rId2"/>
            </a:endParaRPr>
          </a:p>
          <a:p>
            <a:pPr marL="0" indent="0">
              <a:buNone/>
            </a:pPr>
            <a:r>
              <a:rPr lang="fr-FR" sz="1000" dirty="0" smtClean="0">
                <a:solidFill>
                  <a:srgbClr val="FF0000"/>
                </a:solidFill>
                <a:latin typeface="Book Antiqua" pitchFamily="18" charset="0"/>
                <a:hlinkClick r:id="rId2"/>
              </a:rPr>
              <a:t>http</a:t>
            </a:r>
            <a:r>
              <a:rPr lang="fr-FR" sz="1000" dirty="0">
                <a:solidFill>
                  <a:srgbClr val="FF0000"/>
                </a:solidFill>
                <a:latin typeface="Book Antiqua" pitchFamily="18" charset="0"/>
                <a:hlinkClick r:id="rId2"/>
              </a:rPr>
              <a:t>://</a:t>
            </a:r>
            <a:r>
              <a:rPr lang="fr-FR" sz="1000" dirty="0" smtClean="0">
                <a:solidFill>
                  <a:srgbClr val="FF0000"/>
                </a:solidFill>
                <a:latin typeface="Book Antiqua" pitchFamily="18" charset="0"/>
                <a:hlinkClick r:id="rId2"/>
              </a:rPr>
              <a:t>gil.formosa.free.fr/Formosa-TheorieBD-Cadrages.html</a:t>
            </a:r>
            <a:endParaRPr lang="fr-FR" sz="1000" dirty="0" smtClean="0">
              <a:solidFill>
                <a:srgbClr val="FF0000"/>
              </a:solidFill>
              <a:latin typeface="Book Antiqu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0" r="33554" b="5443"/>
          <a:stretch/>
        </p:blipFill>
        <p:spPr bwMode="auto">
          <a:xfrm>
            <a:off x="467544" y="3423822"/>
            <a:ext cx="3636000" cy="297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544" y="3861048"/>
            <a:ext cx="41243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084168" y="3516804"/>
            <a:ext cx="2376264" cy="307777"/>
          </a:xfrm>
          <a:prstGeom prst="rect">
            <a:avLst/>
          </a:prstGeom>
          <a:noFill/>
        </p:spPr>
        <p:txBody>
          <a:bodyPr wrap="square" rtlCol="0">
            <a:spAutoFit/>
          </a:bodyPr>
          <a:lstStyle/>
          <a:p>
            <a:r>
              <a:rPr lang="fr-FR" sz="1400" u="sng" dirty="0" smtClean="0"/>
              <a:t>Citizen Kane </a:t>
            </a:r>
            <a:r>
              <a:rPr lang="fr-FR" sz="1400" dirty="0" smtClean="0"/>
              <a:t>d’Orson Welles</a:t>
            </a:r>
            <a:endParaRPr lang="fr-FR" sz="1400" dirty="0"/>
          </a:p>
        </p:txBody>
      </p:sp>
      <p:sp>
        <p:nvSpPr>
          <p:cNvPr id="6" name="ZoneTexte 5"/>
          <p:cNvSpPr txBox="1"/>
          <p:nvPr/>
        </p:nvSpPr>
        <p:spPr>
          <a:xfrm>
            <a:off x="323528" y="692696"/>
            <a:ext cx="8568952" cy="2631490"/>
          </a:xfrm>
          <a:prstGeom prst="rect">
            <a:avLst/>
          </a:prstGeom>
          <a:noFill/>
        </p:spPr>
        <p:txBody>
          <a:bodyPr wrap="square" rtlCol="0">
            <a:spAutoFit/>
          </a:bodyPr>
          <a:lstStyle/>
          <a:p>
            <a:pPr marL="285750" indent="-285750" algn="just">
              <a:buFont typeface="Wingdings" pitchFamily="2" charset="2"/>
              <a:buChar char="v"/>
            </a:pPr>
            <a:r>
              <a:rPr lang="fr-FR" sz="1500" dirty="0" smtClean="0">
                <a:solidFill>
                  <a:srgbClr val="C00000"/>
                </a:solidFill>
                <a:latin typeface="Book Antiqua" pitchFamily="18" charset="0"/>
              </a:rPr>
              <a:t>La plongée : le point d’observation est plus élevé que les personnages, les objets ou les paysages visibles. Dans le cadre d’un lieu, cela peut permettre une vue d’ensemble. En général, on dit que la plongée est utilisée pour produire un effet d’écrasement, d’infériorité, lié au fait que le point d’observation est dominant. </a:t>
            </a:r>
          </a:p>
          <a:p>
            <a:pPr marL="285750" indent="-285750" algn="just">
              <a:buFont typeface="Wingdings" pitchFamily="2" charset="2"/>
              <a:buChar char="v"/>
            </a:pPr>
            <a:r>
              <a:rPr lang="fr-FR" sz="1500" dirty="0" smtClean="0">
                <a:solidFill>
                  <a:srgbClr val="C00000"/>
                </a:solidFill>
                <a:latin typeface="Book Antiqua" pitchFamily="18" charset="0"/>
              </a:rPr>
              <a:t>C’est, par exemple, ce que l’on peut observer dans la vignette de la BD, effet d’écrasement lié à la culpabilité du petit garçon.</a:t>
            </a:r>
          </a:p>
          <a:p>
            <a:pPr marL="285750" indent="-285750" algn="just">
              <a:buFont typeface="Wingdings" pitchFamily="2" charset="2"/>
              <a:buChar char="v"/>
            </a:pPr>
            <a:r>
              <a:rPr lang="fr-FR" sz="1500" dirty="0" smtClean="0">
                <a:solidFill>
                  <a:srgbClr val="C00000"/>
                </a:solidFill>
                <a:latin typeface="Book Antiqua" pitchFamily="18" charset="0"/>
              </a:rPr>
              <a:t>Mais les réalisateurs ont souvent joué de cet effet. Dans le plan extrait de Citizen Kane, Kane, un magnat de la presse, est en pleine gloire, ces journaux se vendant à des millions d’exemplaires, il « domine » le monde de la presse. Mais Welles le prend ici en plongée. Il utilise ainsi le langage cinématographique comme moyen d’anticipation : la chute et la solitude à venir du personnage. On pourrait parler de « prolepse » cinématographique finalement.</a:t>
            </a:r>
            <a:endParaRPr lang="fr-FR" sz="1500" dirty="0">
              <a:solidFill>
                <a:srgbClr val="C00000"/>
              </a:solidFill>
              <a:latin typeface="Book Antiqua" pitchFamily="18" charset="0"/>
            </a:endParaRPr>
          </a:p>
        </p:txBody>
      </p:sp>
    </p:spTree>
    <p:extLst>
      <p:ext uri="{BB962C8B-B14F-4D97-AF65-F5344CB8AC3E}">
        <p14:creationId xmlns:p14="http://schemas.microsoft.com/office/powerpoint/2010/main" val="2097028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942" y="2842220"/>
            <a:ext cx="3456000" cy="187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67544" y="332655"/>
            <a:ext cx="8229600" cy="2520281"/>
          </a:xfrm>
        </p:spPr>
        <p:txBody>
          <a:bodyPr>
            <a:normAutofit/>
          </a:bodyPr>
          <a:lstStyle/>
          <a:p>
            <a:pPr algn="just">
              <a:buFont typeface="Wingdings" pitchFamily="2" charset="2"/>
              <a:buChar char="v"/>
            </a:pPr>
            <a:r>
              <a:rPr lang="fr-FR" sz="1500" dirty="0" smtClean="0">
                <a:solidFill>
                  <a:srgbClr val="C00000"/>
                </a:solidFill>
                <a:latin typeface="Book Antiqua" pitchFamily="18" charset="0"/>
              </a:rPr>
              <a:t>La contre-plongée : le point d’observation est moins élevé (en dessous) que les personnages, les objets ou les paysages visibles. Elle a généralement pour effet de grandir, de magnifier un personnage, de lui donner de l’importance, de la supériorité. Ceci est lié au point d’observation qui, à l’inverse de la plongée, est inférieur, en dessous des éléments observés. Ainsi, c’est le spectateur  qui subit cet effet d’écrasement.</a:t>
            </a:r>
          </a:p>
          <a:p>
            <a:pPr algn="just">
              <a:buFont typeface="Wingdings" pitchFamily="2" charset="2"/>
              <a:buChar char="v"/>
            </a:pPr>
            <a:r>
              <a:rPr lang="fr-FR" sz="1500" dirty="0" smtClean="0">
                <a:solidFill>
                  <a:srgbClr val="C00000"/>
                </a:solidFill>
                <a:latin typeface="Book Antiqua" pitchFamily="18" charset="0"/>
              </a:rPr>
              <a:t>C’est le cas du plan de Kane, regard dominateur, dans </a:t>
            </a:r>
            <a:r>
              <a:rPr lang="fr-FR" sz="1500" u="sng" dirty="0" smtClean="0">
                <a:solidFill>
                  <a:srgbClr val="C00000"/>
                </a:solidFill>
                <a:latin typeface="Book Antiqua" pitchFamily="18" charset="0"/>
              </a:rPr>
              <a:t>Citizen Kane</a:t>
            </a:r>
            <a:r>
              <a:rPr lang="fr-FR" sz="1500" dirty="0" smtClean="0">
                <a:solidFill>
                  <a:srgbClr val="C00000"/>
                </a:solidFill>
                <a:latin typeface="Book Antiqua" pitchFamily="18" charset="0"/>
              </a:rPr>
              <a:t>.</a:t>
            </a:r>
          </a:p>
          <a:p>
            <a:pPr algn="just">
              <a:buFont typeface="Wingdings" pitchFamily="2" charset="2"/>
              <a:buChar char="v"/>
            </a:pPr>
            <a:r>
              <a:rPr lang="fr-FR" sz="1500" dirty="0" smtClean="0">
                <a:solidFill>
                  <a:srgbClr val="C00000"/>
                </a:solidFill>
                <a:latin typeface="Book Antiqua" pitchFamily="18" charset="0"/>
              </a:rPr>
              <a:t>Parfois, les réalisateurs jouent des effets de la contre-plongée comme dans </a:t>
            </a:r>
            <a:r>
              <a:rPr lang="fr-FR" sz="1500" u="sng" dirty="0" smtClean="0">
                <a:solidFill>
                  <a:srgbClr val="C00000"/>
                </a:solidFill>
                <a:latin typeface="Book Antiqua" pitchFamily="18" charset="0"/>
              </a:rPr>
              <a:t>Il était une fois en Amérique</a:t>
            </a:r>
            <a:r>
              <a:rPr lang="fr-FR" sz="1500" dirty="0" smtClean="0">
                <a:solidFill>
                  <a:srgbClr val="C00000"/>
                </a:solidFill>
                <a:latin typeface="Book Antiqua" pitchFamily="18" charset="0"/>
              </a:rPr>
              <a:t> de Sergio Leone. Ici, les contre-plongées sont totales, la première servant le récit, De </a:t>
            </a:r>
            <a:r>
              <a:rPr lang="fr-FR" sz="1500" dirty="0" err="1" smtClean="0">
                <a:solidFill>
                  <a:srgbClr val="C00000"/>
                </a:solidFill>
                <a:latin typeface="Book Antiqua" pitchFamily="18" charset="0"/>
              </a:rPr>
              <a:t>Niro</a:t>
            </a:r>
            <a:r>
              <a:rPr lang="fr-FR" sz="1500" dirty="0" smtClean="0">
                <a:solidFill>
                  <a:srgbClr val="C00000"/>
                </a:solidFill>
                <a:latin typeface="Book Antiqua" pitchFamily="18" charset="0"/>
              </a:rPr>
              <a:t> (</a:t>
            </a:r>
            <a:r>
              <a:rPr lang="fr-FR" sz="1500" dirty="0" err="1" smtClean="0">
                <a:solidFill>
                  <a:srgbClr val="C00000"/>
                </a:solidFill>
                <a:latin typeface="Book Antiqua" pitchFamily="18" charset="0"/>
              </a:rPr>
              <a:t>Noodles</a:t>
            </a:r>
            <a:r>
              <a:rPr lang="fr-FR" sz="1500" dirty="0" smtClean="0">
                <a:solidFill>
                  <a:srgbClr val="C00000"/>
                </a:solidFill>
                <a:latin typeface="Book Antiqua" pitchFamily="18" charset="0"/>
              </a:rPr>
              <a:t>) tuant du plafond; la seconde renvoie au cinéma, c’est le contrechamp  du jeune </a:t>
            </a:r>
            <a:r>
              <a:rPr lang="fr-FR" sz="1500" dirty="0" err="1" smtClean="0">
                <a:solidFill>
                  <a:srgbClr val="C00000"/>
                </a:solidFill>
                <a:latin typeface="Book Antiqua" pitchFamily="18" charset="0"/>
              </a:rPr>
              <a:t>Noodles</a:t>
            </a:r>
            <a:r>
              <a:rPr lang="fr-FR" sz="1500" dirty="0">
                <a:solidFill>
                  <a:srgbClr val="C00000"/>
                </a:solidFill>
                <a:latin typeface="Book Antiqua" pitchFamily="18" charset="0"/>
              </a:rPr>
              <a:t> </a:t>
            </a:r>
            <a:r>
              <a:rPr lang="fr-FR" sz="1500" dirty="0" smtClean="0">
                <a:solidFill>
                  <a:srgbClr val="C00000"/>
                </a:solidFill>
                <a:latin typeface="Book Antiqua" pitchFamily="18" charset="0"/>
              </a:rPr>
              <a:t>regardant dans l’objectif de la caméra.</a:t>
            </a:r>
            <a:endParaRPr lang="fr-FR" sz="1500" dirty="0">
              <a:solidFill>
                <a:srgbClr val="C00000"/>
              </a:solidFill>
              <a:latin typeface="Book Antiqua"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073" y="4797152"/>
            <a:ext cx="3456000" cy="187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171997" y="6427112"/>
            <a:ext cx="3330552" cy="430887"/>
          </a:xfrm>
          <a:prstGeom prst="rect">
            <a:avLst/>
          </a:prstGeom>
          <a:noFill/>
        </p:spPr>
        <p:txBody>
          <a:bodyPr wrap="square" rtlCol="0">
            <a:spAutoFit/>
          </a:bodyPr>
          <a:lstStyle/>
          <a:p>
            <a:r>
              <a:rPr lang="fr-FR" sz="1100" dirty="0">
                <a:hlinkClick r:id="rId5"/>
              </a:rPr>
              <a:t>http://</a:t>
            </a:r>
            <a:r>
              <a:rPr lang="fr-FR" sz="1100" dirty="0" smtClean="0">
                <a:hlinkClick r:id="rId5"/>
              </a:rPr>
              <a:t>www.cineclubdecaen.com/analyse/cadre.htm</a:t>
            </a:r>
            <a:endParaRPr lang="fr-FR" sz="1100" dirty="0" smtClean="0"/>
          </a:p>
          <a:p>
            <a:endParaRPr lang="fr-FR" sz="11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284984"/>
            <a:ext cx="3132000" cy="252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07504" y="5821233"/>
            <a:ext cx="3672408" cy="400110"/>
          </a:xfrm>
          <a:prstGeom prst="rect">
            <a:avLst/>
          </a:prstGeom>
          <a:noFill/>
        </p:spPr>
        <p:txBody>
          <a:bodyPr wrap="square" rtlCol="0">
            <a:spAutoFit/>
          </a:bodyPr>
          <a:lstStyle/>
          <a:p>
            <a:r>
              <a:rPr lang="fr-FR" sz="1000" dirty="0">
                <a:hlinkClick r:id="rId7"/>
              </a:rPr>
              <a:t>http://www.utc.fr/~</a:t>
            </a:r>
            <a:r>
              <a:rPr lang="fr-FR" sz="1000" dirty="0" smtClean="0">
                <a:hlinkClick r:id="rId7"/>
              </a:rPr>
              <a:t>macret/cine/realisateurs/welles/citizen.htm</a:t>
            </a:r>
            <a:endParaRPr lang="fr-FR" sz="1000" dirty="0" smtClean="0"/>
          </a:p>
          <a:p>
            <a:endParaRPr lang="fr-FR" sz="1000" dirty="0"/>
          </a:p>
        </p:txBody>
      </p:sp>
      <p:sp>
        <p:nvSpPr>
          <p:cNvPr id="6" name="ZoneTexte 5"/>
          <p:cNvSpPr txBox="1"/>
          <p:nvPr/>
        </p:nvSpPr>
        <p:spPr>
          <a:xfrm>
            <a:off x="611561" y="2916114"/>
            <a:ext cx="2664296" cy="276999"/>
          </a:xfrm>
          <a:prstGeom prst="rect">
            <a:avLst/>
          </a:prstGeom>
          <a:noFill/>
        </p:spPr>
        <p:txBody>
          <a:bodyPr wrap="square" rtlCol="0">
            <a:spAutoFit/>
          </a:bodyPr>
          <a:lstStyle/>
          <a:p>
            <a:r>
              <a:rPr lang="fr-FR" sz="1200" dirty="0" smtClean="0">
                <a:latin typeface="Book Antiqua" pitchFamily="18" charset="0"/>
              </a:rPr>
              <a:t>Orson Welles dans </a:t>
            </a:r>
            <a:r>
              <a:rPr lang="fr-FR" sz="1200" u="sng" dirty="0" smtClean="0">
                <a:latin typeface="Book Antiqua" pitchFamily="18" charset="0"/>
              </a:rPr>
              <a:t>Citizen </a:t>
            </a:r>
            <a:r>
              <a:rPr lang="fr-FR" sz="1200" u="sng" dirty="0">
                <a:latin typeface="Book Antiqua" pitchFamily="18" charset="0"/>
              </a:rPr>
              <a:t>Kane</a:t>
            </a:r>
            <a:endParaRPr lang="fr-FR" sz="1200" dirty="0"/>
          </a:p>
        </p:txBody>
      </p:sp>
      <p:sp>
        <p:nvSpPr>
          <p:cNvPr id="7" name="ZoneTexte 6"/>
          <p:cNvSpPr txBox="1"/>
          <p:nvPr/>
        </p:nvSpPr>
        <p:spPr>
          <a:xfrm>
            <a:off x="3995935" y="3193113"/>
            <a:ext cx="1477137" cy="830997"/>
          </a:xfrm>
          <a:prstGeom prst="rect">
            <a:avLst/>
          </a:prstGeom>
          <a:noFill/>
        </p:spPr>
        <p:txBody>
          <a:bodyPr wrap="square" rtlCol="0">
            <a:spAutoFit/>
          </a:bodyPr>
          <a:lstStyle/>
          <a:p>
            <a:r>
              <a:rPr lang="fr-FR" sz="1200" dirty="0" smtClean="0"/>
              <a:t>Robert De </a:t>
            </a:r>
            <a:r>
              <a:rPr lang="fr-FR" sz="1200" dirty="0" err="1" smtClean="0"/>
              <a:t>Niro</a:t>
            </a:r>
            <a:endParaRPr lang="fr-FR" sz="1200" dirty="0" smtClean="0"/>
          </a:p>
          <a:p>
            <a:r>
              <a:rPr lang="fr-FR" sz="1200" dirty="0" smtClean="0"/>
              <a:t>Dans </a:t>
            </a:r>
            <a:r>
              <a:rPr lang="fr-FR" sz="1200" u="sng" dirty="0" smtClean="0"/>
              <a:t>Il était une fois en Amérique </a:t>
            </a:r>
          </a:p>
          <a:p>
            <a:r>
              <a:rPr lang="fr-FR" sz="1200" dirty="0"/>
              <a:t>d</a:t>
            </a:r>
            <a:r>
              <a:rPr lang="fr-FR" sz="1200" dirty="0" smtClean="0"/>
              <a:t>e Sergio Leone</a:t>
            </a:r>
            <a:endParaRPr lang="fr-FR" sz="1200" dirty="0"/>
          </a:p>
        </p:txBody>
      </p:sp>
    </p:spTree>
    <p:extLst>
      <p:ext uri="{BB962C8B-B14F-4D97-AF65-F5344CB8AC3E}">
        <p14:creationId xmlns:p14="http://schemas.microsoft.com/office/powerpoint/2010/main" val="10763995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903</Words>
  <Application>Microsoft Office PowerPoint</Application>
  <PresentationFormat>Affichage à l'écran (4:3)</PresentationFormat>
  <Paragraphs>168</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Vocabulaire  de l’image</vt:lpstr>
      <vt:lpstr>L’échelle des plans</vt:lpstr>
      <vt:lpstr>Présentation PowerPoint</vt:lpstr>
      <vt:lpstr>Présentation PowerPoint</vt:lpstr>
      <vt:lpstr>Présentation PowerPoint</vt:lpstr>
      <vt:lpstr>Présentation PowerPoint</vt:lpstr>
      <vt:lpstr>Les angles de prises de vues</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Vocabulaire du cinéma</dc:title>
  <dc:creator>Dumas Isabelle</dc:creator>
  <cp:lastModifiedBy>Dumas Isabelle</cp:lastModifiedBy>
  <cp:revision>28</cp:revision>
  <cp:lastPrinted>2012-03-10T05:57:35Z</cp:lastPrinted>
  <dcterms:created xsi:type="dcterms:W3CDTF">2012-01-15T04:59:50Z</dcterms:created>
  <dcterms:modified xsi:type="dcterms:W3CDTF">2012-03-10T05:58:07Z</dcterms:modified>
</cp:coreProperties>
</file>