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FR" smtClean="0"/>
              <a:t>Modifiez le style du titre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white"/>
        <p:txBody>
          <a:bodyPr/>
          <a:lstStyle/>
          <a:p>
            <a:fld id="{1B5D2FDC-C412-4B59-BC35-CFC0EF976832}" type="datetimeFigureOut">
              <a:rPr lang="fr-FR" smtClean="0"/>
              <a:t>21/11/2010</a:t>
            </a:fld>
            <a:endParaRPr lang="fr-FR" dirty="0"/>
          </a:p>
        </p:txBody>
      </p:sp>
      <p:sp>
        <p:nvSpPr>
          <p:cNvPr id="5" name="Footer Placeholder 4"/>
          <p:cNvSpPr>
            <a:spLocks noGrp="1"/>
          </p:cNvSpPr>
          <p:nvPr>
            <p:ph type="ftr" sz="quarter" idx="11"/>
          </p:nvPr>
        </p:nvSpPr>
        <p:spPr bwMode="white"/>
        <p:txBody>
          <a:bodyPr/>
          <a:lstStyle/>
          <a:p>
            <a:endParaRPr lang="fr-FR" dirty="0"/>
          </a:p>
        </p:txBody>
      </p:sp>
      <p:sp>
        <p:nvSpPr>
          <p:cNvPr id="6" name="Slide Number Placeholder 5"/>
          <p:cNvSpPr>
            <a:spLocks noGrp="1"/>
          </p:cNvSpPr>
          <p:nvPr>
            <p:ph type="sldNum" sz="quarter" idx="12"/>
          </p:nvPr>
        </p:nvSpPr>
        <p:spPr/>
        <p:txBody>
          <a:bodyPr/>
          <a:lstStyle/>
          <a:p>
            <a:fld id="{29DF3CBC-4679-4F1E-8C65-4247815E56C8}" type="slidenum">
              <a:rPr lang="fr-FR" smtClean="0"/>
              <a:t>‹N°›</a:t>
            </a:fld>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9DF3CBC-4679-4F1E-8C65-4247815E56C8}" type="slidenum">
              <a:rPr lang="fr-FR" smtClean="0"/>
              <a:t>‹N°›</a:t>
            </a:fld>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9DF3CBC-4679-4F1E-8C65-4247815E56C8}" type="slidenum">
              <a:rPr lang="fr-FR" smtClean="0"/>
              <a:t>‹N°›</a:t>
            </a:fld>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9DF3CBC-4679-4F1E-8C65-4247815E56C8}" type="slidenum">
              <a:rPr lang="fr-FR" smtClean="0"/>
              <a:t>‹N°›</a:t>
            </a:fld>
            <a:endParaRPr lang="fr-FR"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9DF3CBC-4679-4F1E-8C65-4247815E56C8}" type="slidenum">
              <a:rPr lang="fr-FR" smtClean="0"/>
              <a:t>‹N°›</a:t>
            </a:fld>
            <a:endParaRPr lang="fr-FR"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9DF3CBC-4679-4F1E-8C65-4247815E56C8}" type="slidenum">
              <a:rPr lang="fr-FR" smtClean="0"/>
              <a:t>‹N°›</a:t>
            </a:fld>
            <a:endParaRPr lang="fr-FR" dirty="0"/>
          </a:p>
        </p:txBody>
      </p:sp>
      <p:sp>
        <p:nvSpPr>
          <p:cNvPr id="12" name="Content Placeholder 11"/>
          <p:cNvSpPr>
            <a:spLocks noGrp="1"/>
          </p:cNvSpPr>
          <p:nvPr>
            <p:ph sz="quarter" idx="14"/>
          </p:nvPr>
        </p:nvSpPr>
        <p:spPr>
          <a:xfrm>
            <a:off x="46482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9DF3CBC-4679-4F1E-8C65-4247815E56C8}" type="slidenum">
              <a:rPr lang="fr-FR" smtClean="0"/>
              <a:t>‹N°›</a:t>
            </a:fld>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9DF3CBC-4679-4F1E-8C65-4247815E56C8}" type="slidenum">
              <a:rPr lang="fr-FR" smtClean="0"/>
              <a:t>‹N°›</a:t>
            </a:fld>
            <a:endParaRPr lang="fr-FR"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9DF3CBC-4679-4F1E-8C65-4247815E56C8}" type="slidenum">
              <a:rPr lang="fr-FR" smtClean="0"/>
              <a:t>‹N°›</a:t>
            </a:fld>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FR" smtClean="0"/>
              <a:t>Modifiez le style du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9DF3CBC-4679-4F1E-8C65-4247815E56C8}" type="slidenum">
              <a:rPr lang="fr-FR" smtClean="0"/>
              <a:t>‹N°›</a:t>
            </a:fld>
            <a:endParaRPr lang="fr-FR" dirty="0"/>
          </a:p>
        </p:txBody>
      </p:sp>
      <p:sp>
        <p:nvSpPr>
          <p:cNvPr id="9" name="Content Placeholder 8"/>
          <p:cNvSpPr>
            <a:spLocks noGrp="1"/>
          </p:cNvSpPr>
          <p:nvPr>
            <p:ph sz="quarter" idx="13"/>
          </p:nvPr>
        </p:nvSpPr>
        <p:spPr>
          <a:xfrm>
            <a:off x="1371600" y="1676400"/>
            <a:ext cx="3276600" cy="3505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FR" smtClean="0"/>
              <a:t>Modifiez le style du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B5D2FDC-C412-4B59-BC35-CFC0EF976832}" type="datetimeFigureOut">
              <a:rPr lang="fr-FR" smtClean="0"/>
              <a:t>21/11/2010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9DF3CBC-4679-4F1E-8C65-4247815E56C8}" type="slidenum">
              <a:rPr lang="fr-FR" smtClean="0"/>
              <a:t>‹N°›</a:t>
            </a:fld>
            <a:endParaRPr lang="fr-F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5D2FDC-C412-4B59-BC35-CFC0EF976832}" type="datetimeFigureOut">
              <a:rPr lang="fr-FR" smtClean="0"/>
              <a:t>21/11/2010</a:t>
            </a:fld>
            <a:endParaRPr lang="fr-FR"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9DF3CBC-4679-4F1E-8C65-4247815E56C8}"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s.myspace.com/index.cfm?fuseaction=blog.view&amp;friendID=60892912&amp;blogID=332547990#ixzz15q42s482"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06749" y="1412776"/>
            <a:ext cx="4894928" cy="792088"/>
          </a:xfrm>
        </p:spPr>
        <p:txBody>
          <a:bodyPr>
            <a:normAutofit/>
          </a:bodyPr>
          <a:lstStyle/>
          <a:p>
            <a:r>
              <a:rPr lang="fr-FR" sz="2000" b="1" dirty="0" smtClean="0">
                <a:solidFill>
                  <a:schemeClr val="tx1">
                    <a:lumMod val="95000"/>
                    <a:lumOff val="5000"/>
                  </a:schemeClr>
                </a:solidFill>
                <a:latin typeface="Papyrus" pitchFamily="66" charset="0"/>
              </a:rPr>
              <a:t>Septième art:  </a:t>
            </a:r>
            <a:br>
              <a:rPr lang="fr-FR" sz="2000" b="1" dirty="0" smtClean="0">
                <a:solidFill>
                  <a:schemeClr val="tx1">
                    <a:lumMod val="95000"/>
                    <a:lumOff val="5000"/>
                  </a:schemeClr>
                </a:solidFill>
                <a:latin typeface="Papyrus" pitchFamily="66" charset="0"/>
              </a:rPr>
            </a:br>
            <a:r>
              <a:rPr lang="fr-FR" sz="2000" b="1" dirty="0" smtClean="0">
                <a:solidFill>
                  <a:schemeClr val="tx1">
                    <a:lumMod val="95000"/>
                    <a:lumOff val="5000"/>
                  </a:schemeClr>
                </a:solidFill>
                <a:latin typeface="Papyrus" pitchFamily="66" charset="0"/>
              </a:rPr>
              <a:t>un peu d’histoire…</a:t>
            </a:r>
            <a:endParaRPr lang="fr-FR" sz="2000" b="1" dirty="0">
              <a:solidFill>
                <a:schemeClr val="tx1">
                  <a:lumMod val="95000"/>
                  <a:lumOff val="5000"/>
                </a:schemeClr>
              </a:solidFill>
              <a:latin typeface="Papyru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678137"/>
            <a:ext cx="3852000" cy="283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25336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www.commeaucinema.com/images/news_insert/176921_fcd16451c2a033f01e365fd3fc9e1a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501007"/>
            <a:ext cx="2665912" cy="201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14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77091" y="1051312"/>
            <a:ext cx="6840760" cy="1138773"/>
          </a:xfrm>
          <a:prstGeom prst="rect">
            <a:avLst/>
          </a:prstGeom>
          <a:noFill/>
        </p:spPr>
        <p:txBody>
          <a:bodyPr wrap="square" rtlCol="0">
            <a:spAutoFit/>
          </a:bodyPr>
          <a:lstStyle/>
          <a:p>
            <a:pPr algn="just"/>
            <a:r>
              <a:rPr lang="fr-FR" sz="1700" b="1" dirty="0" smtClean="0">
                <a:solidFill>
                  <a:srgbClr val="993300"/>
                </a:solidFill>
                <a:latin typeface="Papyrus" pitchFamily="66" charset="0"/>
              </a:rPr>
              <a:t>Le cinéma burlesque est le genre le plus important du cinéma muet. En effet, comme les personnages ne parlent pas, tout le gag se porte sur la gestuelle, le physique et le visuel. Le burlesque vient de la tradition populaire, du cirque et de la pantomime.</a:t>
            </a:r>
            <a:endParaRPr lang="fr-FR" sz="1700" b="1" dirty="0">
              <a:solidFill>
                <a:srgbClr val="993300"/>
              </a:solidFill>
              <a:latin typeface="Papyrus" pitchFamily="66" charset="0"/>
            </a:endParaRPr>
          </a:p>
        </p:txBody>
      </p:sp>
      <p:sp>
        <p:nvSpPr>
          <p:cNvPr id="2" name="ZoneTexte 1"/>
          <p:cNvSpPr txBox="1"/>
          <p:nvPr/>
        </p:nvSpPr>
        <p:spPr>
          <a:xfrm>
            <a:off x="1976800" y="4306441"/>
            <a:ext cx="6228512" cy="1323439"/>
          </a:xfrm>
          <a:prstGeom prst="rect">
            <a:avLst/>
          </a:prstGeom>
          <a:noFill/>
        </p:spPr>
        <p:txBody>
          <a:bodyPr wrap="square" rtlCol="0">
            <a:spAutoFit/>
          </a:bodyPr>
          <a:lstStyle/>
          <a:p>
            <a:pPr algn="just"/>
            <a:r>
              <a:rPr lang="fr-FR" sz="1600" b="1" dirty="0" smtClean="0">
                <a:solidFill>
                  <a:srgbClr val="993300"/>
                </a:solidFill>
                <a:latin typeface="Papyrus" pitchFamily="66" charset="0"/>
              </a:rPr>
              <a:t>Ils incarnent toutes les couches de la société, du vagabond au bourgeois, de l’évadé de prison à l’immigrant. Charlot est un « enfant innocent » qui se confronte aux difficultés de la société. Keaton se mesure plutôt aux objets qui l’entourent  et doit user d’imagination pour se sortir des situations les plus rocambolesques.</a:t>
            </a:r>
            <a:endParaRPr lang="fr-FR" sz="1600" b="1" dirty="0">
              <a:solidFill>
                <a:srgbClr val="993300"/>
              </a:solidFill>
              <a:latin typeface="Papyrus" pitchFamily="66" charset="0"/>
            </a:endParaRPr>
          </a:p>
        </p:txBody>
      </p:sp>
      <p:pic>
        <p:nvPicPr>
          <p:cNvPr id="1026" name="Picture 2" descr="http://www.cahiersducinema.com/IMG/gif/buster-keat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129955"/>
            <a:ext cx="1620000" cy="18319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LN07jA7sSeNRXM:http://culturofil.net/images/eva/2009/07/les%20vacances/gag.jp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3398"/>
            <a:ext cx="2412000" cy="16050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francetv.fr/nng_images.php?img=/ChezDana/files/C/h/e/ChezDana/images/Bean1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56" y="3993044"/>
            <a:ext cx="1044000" cy="184923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059832" y="2346404"/>
            <a:ext cx="3470126" cy="1938992"/>
          </a:xfrm>
          <a:prstGeom prst="rect">
            <a:avLst/>
          </a:prstGeom>
          <a:noFill/>
        </p:spPr>
        <p:txBody>
          <a:bodyPr wrap="square" rtlCol="0">
            <a:spAutoFit/>
          </a:bodyPr>
          <a:lstStyle/>
          <a:p>
            <a:pPr algn="just"/>
            <a:r>
              <a:rPr lang="fr-FR" sz="1500" b="1" dirty="0">
                <a:solidFill>
                  <a:srgbClr val="993300"/>
                </a:solidFill>
                <a:latin typeface="Papyrus" pitchFamily="66" charset="0"/>
              </a:rPr>
              <a:t>Charlie Chaplin et Buster Keaton sont les pères du cinéma comique et du cinéma d’animation par les mises en scène de gags que l’on retrouve dans de nombreux dessins animés et films d’animation. </a:t>
            </a:r>
            <a:r>
              <a:rPr lang="fr-FR" sz="1500" b="1" dirty="0" smtClean="0">
                <a:solidFill>
                  <a:srgbClr val="993300"/>
                </a:solidFill>
                <a:latin typeface="Papyrus" pitchFamily="66" charset="0"/>
              </a:rPr>
              <a:t>Ils </a:t>
            </a:r>
            <a:r>
              <a:rPr lang="fr-FR" sz="1500" b="1" dirty="0">
                <a:solidFill>
                  <a:srgbClr val="993300"/>
                </a:solidFill>
                <a:latin typeface="Papyrus" pitchFamily="66" charset="0"/>
              </a:rPr>
              <a:t>ont influencé également de grands réalisateurs ou acteurs comme Jacques Tati ou </a:t>
            </a:r>
            <a:r>
              <a:rPr lang="fr-FR" sz="1500" b="1" dirty="0" err="1">
                <a:solidFill>
                  <a:srgbClr val="993300"/>
                </a:solidFill>
                <a:latin typeface="Papyrus" pitchFamily="66" charset="0"/>
              </a:rPr>
              <a:t>Mister</a:t>
            </a:r>
            <a:r>
              <a:rPr lang="fr-FR" sz="1500" b="1" dirty="0">
                <a:solidFill>
                  <a:srgbClr val="993300"/>
                </a:solidFill>
                <a:latin typeface="Papyrus" pitchFamily="66" charset="0"/>
              </a:rPr>
              <a:t> Bean. </a:t>
            </a:r>
            <a:endParaRPr lang="fr-FR" sz="1500" dirty="0"/>
          </a:p>
        </p:txBody>
      </p:sp>
    </p:spTree>
    <p:extLst>
      <p:ext uri="{BB962C8B-B14F-4D97-AF65-F5344CB8AC3E}">
        <p14:creationId xmlns:p14="http://schemas.microsoft.com/office/powerpoint/2010/main" val="20333148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2438400"/>
            <a:ext cx="7056784" cy="3048001"/>
          </a:xfrm>
        </p:spPr>
        <p:txBody>
          <a:bodyPr>
            <a:normAutofit lnSpcReduction="10000"/>
          </a:bodyPr>
          <a:lstStyle/>
          <a:p>
            <a:pPr algn="just"/>
            <a:r>
              <a:rPr lang="fr-FR" dirty="0" smtClean="0">
                <a:latin typeface="Papyrus" pitchFamily="66" charset="0"/>
              </a:rPr>
              <a:t>Quelques extraits à visionner : </a:t>
            </a:r>
            <a:r>
              <a:rPr lang="fr-FR" b="1" dirty="0" smtClean="0">
                <a:solidFill>
                  <a:srgbClr val="993300"/>
                </a:solidFill>
                <a:latin typeface="Papyrus" pitchFamily="66" charset="0"/>
              </a:rPr>
              <a:t>à votre avis, peut-on dire que le cinéma des premiers temps, sur le plan des thèmes et de la technique, marque encore le cinéma actuel? Comment le cinéma a-t-il évolué depuis l’ère de l’informatique?</a:t>
            </a:r>
          </a:p>
          <a:p>
            <a:r>
              <a:rPr lang="fr-FR" dirty="0" smtClean="0">
                <a:latin typeface="Papyrus" pitchFamily="66" charset="0"/>
              </a:rPr>
              <a:t>Extrait 1  : Georges Méliès, </a:t>
            </a:r>
            <a:r>
              <a:rPr lang="fr-FR" u="sng" dirty="0" smtClean="0">
                <a:latin typeface="Papyrus" pitchFamily="66" charset="0"/>
              </a:rPr>
              <a:t>Voyage dans la lune</a:t>
            </a:r>
          </a:p>
          <a:p>
            <a:r>
              <a:rPr lang="fr-FR" dirty="0" smtClean="0">
                <a:latin typeface="Papyrus" pitchFamily="66" charset="0"/>
              </a:rPr>
              <a:t>Extrait 2 : Charlie Chaplin, une séquence des </a:t>
            </a:r>
            <a:r>
              <a:rPr lang="fr-FR" u="sng" dirty="0" smtClean="0">
                <a:latin typeface="Papyrus" pitchFamily="66" charset="0"/>
              </a:rPr>
              <a:t>temps modernes</a:t>
            </a:r>
          </a:p>
          <a:p>
            <a:r>
              <a:rPr lang="fr-FR" dirty="0" smtClean="0">
                <a:latin typeface="Papyrus" pitchFamily="66" charset="0"/>
              </a:rPr>
              <a:t>Extrait 3 : Buster Keaton, une séquence du </a:t>
            </a:r>
            <a:r>
              <a:rPr lang="fr-FR" u="sng" dirty="0" smtClean="0">
                <a:latin typeface="Papyrus" pitchFamily="66" charset="0"/>
              </a:rPr>
              <a:t>mécano de la général</a:t>
            </a:r>
          </a:p>
          <a:p>
            <a:pPr indent="0">
              <a:buNone/>
            </a:pPr>
            <a:endParaRPr lang="fr-FR" dirty="0"/>
          </a:p>
        </p:txBody>
      </p:sp>
      <p:pic>
        <p:nvPicPr>
          <p:cNvPr id="2052" name="Picture 4" descr="http://a69.g.akamai.net/n/69/10688/v1/img5.allocine.fr/acmedia/rsz/434/x/x/x/medias/nmedia/18/35/07/94/affich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53035"/>
            <a:ext cx="1548000" cy="206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ultimedia.fnac.com/multimedia/images_produits/ZoomPE/8/1/9/3760054362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56481"/>
            <a:ext cx="1440000" cy="20529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itecinema.com/Histoire-Du-Cin%C3%A9ma/Historique/Premi%C3%A8re-P%C3%A9riode/Le-Voyage-dans-la-Lu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49588"/>
            <a:ext cx="1404000" cy="211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062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971600" y="1124744"/>
            <a:ext cx="7344816" cy="4752528"/>
          </a:xfrm>
        </p:spPr>
        <p:txBody>
          <a:bodyPr>
            <a:normAutofit fontScale="92500" lnSpcReduction="20000"/>
          </a:bodyPr>
          <a:lstStyle/>
          <a:p>
            <a:pPr indent="0">
              <a:buNone/>
            </a:pPr>
            <a:r>
              <a:rPr lang="fr-FR" sz="2800" b="1" dirty="0" smtClean="0">
                <a:solidFill>
                  <a:srgbClr val="993300"/>
                </a:solidFill>
                <a:latin typeface="Papyrus" pitchFamily="66" charset="0"/>
              </a:rPr>
              <a:t>Une fascination pour l’image animée…</a:t>
            </a:r>
          </a:p>
          <a:p>
            <a:pPr indent="0">
              <a:buNone/>
            </a:pPr>
            <a:endParaRPr lang="fr-FR" sz="2000" b="1" dirty="0" smtClean="0">
              <a:latin typeface="Papyrus" pitchFamily="66" charset="0"/>
            </a:endParaRPr>
          </a:p>
          <a:p>
            <a:pPr indent="0">
              <a:buNone/>
            </a:pPr>
            <a:r>
              <a:rPr lang="fr-FR" sz="2000" b="1" dirty="0" smtClean="0">
                <a:solidFill>
                  <a:srgbClr val="993300"/>
                </a:solidFill>
                <a:latin typeface="Papyrus" pitchFamily="66" charset="0"/>
              </a:rPr>
              <a:t>Dès le XVIème siècle, on cherche à animer les images. Léonard de Vinci utilise la camera obscura. </a:t>
            </a:r>
            <a:r>
              <a:rPr lang="fr-FR" sz="2000" b="1" dirty="0">
                <a:solidFill>
                  <a:srgbClr val="993300"/>
                </a:solidFill>
                <a:latin typeface="Papyrus" pitchFamily="66" charset="0"/>
              </a:rPr>
              <a:t>A</a:t>
            </a:r>
            <a:r>
              <a:rPr lang="fr-FR" sz="2000" b="1" dirty="0" smtClean="0">
                <a:solidFill>
                  <a:srgbClr val="993300"/>
                </a:solidFill>
                <a:latin typeface="Papyrus" pitchFamily="66" charset="0"/>
              </a:rPr>
              <a:t>u XVIIème, la lanterne magique est inventée par Kircher et les fantasmagories de Robertson sont célèbres dès le XVIIIème siècle.  La lanterne magique est l’ancêtre de nos projecteurs.  Par le biais d’une lumière artificielle placée dans un caisson, on projetait, grâce à une petite ouverture et à une lentille convergente, des images. Roberson utilisait les fantasmagories dans son théâtre en projetant des images de montres et de fantômes. Le public était terrorisé ! Les prémices des films d’horreur !!! </a:t>
            </a:r>
          </a:p>
          <a:p>
            <a:endParaRPr lang="fr-FR" sz="2000" b="1" dirty="0">
              <a:latin typeface="Papyrus" pitchFamily="66" charset="0"/>
            </a:endParaRPr>
          </a:p>
          <a:p>
            <a:endParaRPr lang="fr-FR" sz="2800" b="1" dirty="0" smtClean="0">
              <a:latin typeface="Papyrus" pitchFamily="66" charset="0"/>
            </a:endParaRPr>
          </a:p>
          <a:p>
            <a:pPr indent="0">
              <a:buNone/>
            </a:pPr>
            <a:endParaRPr lang="fr-FR" dirty="0" smtClean="0"/>
          </a:p>
          <a:p>
            <a:pPr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92696"/>
            <a:ext cx="1944000" cy="137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043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480000" cy="397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615643" y="1156102"/>
            <a:ext cx="6048672" cy="369332"/>
          </a:xfrm>
          <a:prstGeom prst="rect">
            <a:avLst/>
          </a:prstGeom>
          <a:noFill/>
        </p:spPr>
        <p:txBody>
          <a:bodyPr wrap="square" rtlCol="0">
            <a:spAutoFit/>
          </a:bodyPr>
          <a:lstStyle/>
          <a:p>
            <a:r>
              <a:rPr lang="fr-FR" b="1" dirty="0" smtClean="0">
                <a:latin typeface="Papyrus" pitchFamily="66" charset="0"/>
              </a:rPr>
              <a:t>Une représentation utilisant les fantasmagories…</a:t>
            </a:r>
            <a:endParaRPr lang="fr-FR" b="1" dirty="0">
              <a:latin typeface="Papyrus" pitchFamily="66" charset="0"/>
            </a:endParaRPr>
          </a:p>
        </p:txBody>
      </p:sp>
    </p:spTree>
    <p:extLst>
      <p:ext uri="{BB962C8B-B14F-4D97-AF65-F5344CB8AC3E}">
        <p14:creationId xmlns:p14="http://schemas.microsoft.com/office/powerpoint/2010/main" val="38666665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980728"/>
            <a:ext cx="6692504" cy="685800"/>
          </a:xfrm>
        </p:spPr>
        <p:txBody>
          <a:bodyPr>
            <a:normAutofit/>
          </a:bodyPr>
          <a:lstStyle/>
          <a:p>
            <a:r>
              <a:rPr lang="fr-FR" sz="2000" b="1" dirty="0" smtClean="0">
                <a:solidFill>
                  <a:srgbClr val="7030A0"/>
                </a:solidFill>
                <a:latin typeface="Papyrus" pitchFamily="66" charset="0"/>
              </a:rPr>
              <a:t>Vers le cinématographe…</a:t>
            </a:r>
            <a:endParaRPr lang="fr-FR" sz="2000" b="1" dirty="0">
              <a:solidFill>
                <a:srgbClr val="7030A0"/>
              </a:solidFill>
              <a:latin typeface="Papyrus" pitchFamily="66" charset="0"/>
            </a:endParaRPr>
          </a:p>
        </p:txBody>
      </p:sp>
      <p:sp>
        <p:nvSpPr>
          <p:cNvPr id="3" name="Espace réservé du contenu 2"/>
          <p:cNvSpPr>
            <a:spLocks noGrp="1"/>
          </p:cNvSpPr>
          <p:nvPr>
            <p:ph idx="1"/>
          </p:nvPr>
        </p:nvSpPr>
        <p:spPr>
          <a:xfrm>
            <a:off x="971600" y="2132856"/>
            <a:ext cx="7416824" cy="1080120"/>
          </a:xfrm>
        </p:spPr>
        <p:txBody>
          <a:bodyPr>
            <a:normAutofit/>
          </a:bodyPr>
          <a:lstStyle/>
          <a:p>
            <a:pPr indent="0">
              <a:buNone/>
            </a:pPr>
            <a:r>
              <a:rPr lang="fr-FR" sz="1600" b="1" dirty="0" smtClean="0">
                <a:solidFill>
                  <a:srgbClr val="7030A0"/>
                </a:solidFill>
                <a:latin typeface="Papyrus" pitchFamily="66" charset="0"/>
              </a:rPr>
              <a:t>En 1826, Nicéphore Niepce réalise la première photographie à l’aide d’une chambre noire mais le temps de pose est de huit heures !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080104"/>
            <a:ext cx="2772000" cy="252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27584" y="3356992"/>
            <a:ext cx="4536504" cy="2308324"/>
          </a:xfrm>
          <a:prstGeom prst="rect">
            <a:avLst/>
          </a:prstGeom>
          <a:noFill/>
        </p:spPr>
        <p:txBody>
          <a:bodyPr wrap="square" rtlCol="0">
            <a:spAutoFit/>
          </a:bodyPr>
          <a:lstStyle/>
          <a:p>
            <a:pPr indent="0" algn="just">
              <a:buNone/>
            </a:pPr>
            <a:r>
              <a:rPr lang="fr-FR" b="1" dirty="0" smtClean="0">
                <a:solidFill>
                  <a:srgbClr val="7030A0"/>
                </a:solidFill>
                <a:latin typeface="Papyrus" pitchFamily="66" charset="0"/>
              </a:rPr>
              <a:t>Puis de nombreux appareils cherchant l’illusion du mouvement vont se succéder comme le zootrope, le phénakistiscope (disque en carton percé de fentes que l’on fait tourner pour voir bouger les images sur le disque.), le praxinoscope qui utilise un jeu de miroirs tournants …</a:t>
            </a:r>
          </a:p>
          <a:p>
            <a:pPr indent="0">
              <a:buNone/>
            </a:pPr>
            <a:endParaRPr lang="fr-FR" dirty="0">
              <a:latin typeface="Papyrus" pitchFamily="66" charset="0"/>
            </a:endParaRPr>
          </a:p>
        </p:txBody>
      </p:sp>
    </p:spTree>
    <p:extLst>
      <p:ext uri="{BB962C8B-B14F-4D97-AF65-F5344CB8AC3E}">
        <p14:creationId xmlns:p14="http://schemas.microsoft.com/office/powerpoint/2010/main" val="2953487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980728"/>
            <a:ext cx="6692504" cy="685800"/>
          </a:xfrm>
        </p:spPr>
        <p:txBody>
          <a:bodyPr>
            <a:normAutofit/>
          </a:bodyPr>
          <a:lstStyle/>
          <a:p>
            <a:r>
              <a:rPr lang="fr-FR" sz="2000" b="1" dirty="0" smtClean="0">
                <a:solidFill>
                  <a:srgbClr val="002060"/>
                </a:solidFill>
                <a:latin typeface="Papyrus" pitchFamily="66" charset="0"/>
              </a:rPr>
              <a:t>La naissance du cinéma</a:t>
            </a:r>
            <a:endParaRPr lang="fr-FR" sz="2000" b="1" dirty="0">
              <a:solidFill>
                <a:srgbClr val="002060"/>
              </a:solidFill>
              <a:latin typeface="Papyrus" pitchFamily="66" charset="0"/>
            </a:endParaRPr>
          </a:p>
        </p:txBody>
      </p:sp>
      <p:sp>
        <p:nvSpPr>
          <p:cNvPr id="3" name="Espace réservé du contenu 2"/>
          <p:cNvSpPr>
            <a:spLocks noGrp="1"/>
          </p:cNvSpPr>
          <p:nvPr>
            <p:ph idx="1"/>
          </p:nvPr>
        </p:nvSpPr>
        <p:spPr>
          <a:xfrm>
            <a:off x="899592" y="2060848"/>
            <a:ext cx="4588750" cy="3888432"/>
          </a:xfrm>
        </p:spPr>
        <p:txBody>
          <a:bodyPr>
            <a:normAutofit/>
          </a:bodyPr>
          <a:lstStyle/>
          <a:p>
            <a:pPr indent="0" algn="just">
              <a:buNone/>
            </a:pPr>
            <a:r>
              <a:rPr lang="fr-FR" sz="1600" b="1" dirty="0" smtClean="0">
                <a:solidFill>
                  <a:srgbClr val="002060"/>
                </a:solidFill>
                <a:latin typeface="Papyrus" pitchFamily="66" charset="0"/>
              </a:rPr>
              <a:t>En 1894, louis Lumière met au point un système permettant d’entraîner la pellicule. Il fait construire un appareil, le cinématographe, qui permet d’enregistrer, de développer et de projeter les films. En février 1895, les frères Lumière présentent le premier film du cinéma : </a:t>
            </a:r>
            <a:r>
              <a:rPr lang="fr-FR" sz="1600" b="1" u="sng" dirty="0" smtClean="0">
                <a:solidFill>
                  <a:srgbClr val="002060"/>
                </a:solidFill>
                <a:latin typeface="Papyrus" pitchFamily="66" charset="0"/>
              </a:rPr>
              <a:t>La sortie des Usines Lumière</a:t>
            </a:r>
            <a:r>
              <a:rPr lang="fr-FR" sz="1600" b="1" dirty="0" smtClean="0">
                <a:solidFill>
                  <a:srgbClr val="002060"/>
                </a:solidFill>
                <a:latin typeface="Papyrus" pitchFamily="66" charset="0"/>
              </a:rPr>
              <a:t>. Le 28 décembre 1895, au salon indien du Grand café à Paris, ils organisent la première séance publique et payante. C’est le début du cinéma ! </a:t>
            </a:r>
            <a:endParaRPr lang="fr-FR" sz="1600" b="1" dirty="0">
              <a:solidFill>
                <a:srgbClr val="002060"/>
              </a:solidFill>
              <a:latin typeface="Papyru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16832"/>
            <a:ext cx="2700000" cy="377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7101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2060848"/>
            <a:ext cx="7488832" cy="4464496"/>
          </a:xfrm>
        </p:spPr>
        <p:txBody>
          <a:bodyPr>
            <a:normAutofit fontScale="40000" lnSpcReduction="20000"/>
          </a:bodyPr>
          <a:lstStyle/>
          <a:p>
            <a:pPr indent="0" algn="just">
              <a:buNone/>
            </a:pPr>
            <a:r>
              <a:rPr lang="fr-FR" sz="4500" b="1" dirty="0" smtClean="0">
                <a:latin typeface="Papyrus" pitchFamily="66" charset="0"/>
              </a:rPr>
              <a:t>Au début, le cinéma impressionne et effraie à la fois : </a:t>
            </a:r>
          </a:p>
          <a:p>
            <a:pPr indent="0" algn="just">
              <a:buNone/>
            </a:pPr>
            <a:r>
              <a:rPr lang="fr-FR" sz="4500" b="1" dirty="0" smtClean="0">
                <a:latin typeface="Papyrus" pitchFamily="66" charset="0"/>
              </a:rPr>
              <a:t>"</a:t>
            </a:r>
            <a:r>
              <a:rPr lang="fr-FR" sz="4500" b="1" dirty="0">
                <a:latin typeface="Papyrus" pitchFamily="66" charset="0"/>
              </a:rPr>
              <a:t>Hier j'étais dans le royaume des ombres. Si vous saviez comme c'est étrange. Pas de son, pas d'odeur, tout est gris. Vous </a:t>
            </a:r>
            <a:r>
              <a:rPr lang="fr-FR" sz="4500" b="1" dirty="0" smtClean="0">
                <a:latin typeface="Papyrus" pitchFamily="66" charset="0"/>
              </a:rPr>
              <a:t>voyez </a:t>
            </a:r>
            <a:r>
              <a:rPr lang="fr-FR" sz="4500" b="1" dirty="0">
                <a:latin typeface="Papyrus" pitchFamily="66" charset="0"/>
              </a:rPr>
              <a:t>une rue de Paris et soudain les voitures viennent vers vous, les gens apparaissent et grandissent en s'approchant de vous, des enfants jouent avec un chien, des cyclistes passent. Leurs sourires sont sans vie, leur rire est silencieux. C'est terrifiant à regarder mais c'est le mouvement des ombres. Seulement des ombres." </a:t>
            </a:r>
            <a:r>
              <a:rPr lang="fr-FR" sz="4500" b="1" dirty="0" smtClean="0">
                <a:latin typeface="Papyrus" pitchFamily="66" charset="0"/>
              </a:rPr>
              <a:t>  </a:t>
            </a:r>
          </a:p>
          <a:p>
            <a:pPr indent="0" algn="just">
              <a:buNone/>
            </a:pPr>
            <a:r>
              <a:rPr lang="fr-FR" sz="3400" b="1" dirty="0" smtClean="0">
                <a:latin typeface="Papyrus" pitchFamily="66" charset="0"/>
              </a:rPr>
              <a:t>Maxime </a:t>
            </a:r>
            <a:r>
              <a:rPr lang="fr-FR" sz="3400" b="1" dirty="0">
                <a:latin typeface="Papyrus" pitchFamily="66" charset="0"/>
              </a:rPr>
              <a:t>Gorki, </a:t>
            </a:r>
            <a:r>
              <a:rPr lang="fr-FR" sz="3400" b="1" dirty="0" smtClean="0">
                <a:latin typeface="Papyrus" pitchFamily="66" charset="0"/>
              </a:rPr>
              <a:t>décrivant une </a:t>
            </a:r>
            <a:r>
              <a:rPr lang="fr-FR" sz="3400" b="1" dirty="0">
                <a:latin typeface="Papyrus" pitchFamily="66" charset="0"/>
              </a:rPr>
              <a:t>séance du cinématographe Lumière, 4 juillet 1896 (in Le Tombeau d'Alexandre, Chris Marker</a:t>
            </a:r>
            <a:r>
              <a:rPr lang="fr-FR" sz="3400" b="1" dirty="0" smtClean="0">
                <a:latin typeface="Papyrus" pitchFamily="66" charset="0"/>
              </a:rPr>
              <a:t>).</a:t>
            </a:r>
          </a:p>
          <a:p>
            <a:pPr indent="0">
              <a:buNone/>
            </a:pPr>
            <a:r>
              <a:rPr lang="fr-FR" dirty="0" smtClean="0"/>
              <a:t> </a:t>
            </a:r>
            <a:r>
              <a:rPr lang="fr-FR" dirty="0">
                <a:hlinkClick r:id="rId2"/>
              </a:rPr>
              <a:t>http://blogs.myspace.com/index.cfm?fuseaction=blog.view&amp;friendID=60892912&amp;blogID=332547990#ixzz15q42s482</a:t>
            </a:r>
            <a:r>
              <a:rPr lang="fr-FR" dirty="0"/>
              <a:t/>
            </a:r>
            <a:br>
              <a:rPr lang="fr-FR" dirty="0"/>
            </a:br>
            <a:endParaRPr lang="fr-FR" dirty="0"/>
          </a:p>
          <a:p>
            <a:endParaRPr lang="fr-FR" dirty="0"/>
          </a:p>
        </p:txBody>
      </p:sp>
      <p:pic>
        <p:nvPicPr>
          <p:cNvPr id="1026" name="Picture 2" descr="http://cinetribulations.blogs.com/tribulations/images/premier_film_de_lhistoir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948554"/>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919294"/>
            <a:ext cx="1440000" cy="110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t3.gstatic.com/images?q=tbn:ANd9GcTG0ejMDkVPOc9NecU3cOOT3xVJc7ZfH8O91z0ksuQ9ifqPC26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978553"/>
            <a:ext cx="1440000" cy="105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876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9" y="1988840"/>
            <a:ext cx="5220000" cy="373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259632" y="1065510"/>
            <a:ext cx="6624736" cy="923330"/>
          </a:xfrm>
          <a:prstGeom prst="rect">
            <a:avLst/>
          </a:prstGeom>
          <a:noFill/>
        </p:spPr>
        <p:txBody>
          <a:bodyPr wrap="square" rtlCol="0">
            <a:spAutoFit/>
          </a:bodyPr>
          <a:lstStyle/>
          <a:p>
            <a:pPr algn="just"/>
            <a:r>
              <a:rPr lang="fr-FR" b="1" dirty="0">
                <a:solidFill>
                  <a:srgbClr val="0070C0"/>
                </a:solidFill>
                <a:latin typeface="Papyrus" pitchFamily="66" charset="0"/>
              </a:rPr>
              <a:t>Voici un photogramme d’une des trois versions de </a:t>
            </a:r>
            <a:r>
              <a:rPr lang="fr-FR" b="1" u="sng" dirty="0">
                <a:solidFill>
                  <a:srgbClr val="0070C0"/>
                </a:solidFill>
                <a:latin typeface="Papyrus" pitchFamily="66" charset="0"/>
              </a:rPr>
              <a:t>la sortie des usines Lumière</a:t>
            </a:r>
            <a:r>
              <a:rPr lang="fr-FR" b="1" dirty="0">
                <a:solidFill>
                  <a:srgbClr val="0070C0"/>
                </a:solidFill>
                <a:latin typeface="Papyrus" pitchFamily="66" charset="0"/>
              </a:rPr>
              <a:t>. A votre avis, ce film a été réalisé sur le vif, en direct ou mis en scène? Quels indices avez-vous ?</a:t>
            </a:r>
            <a:endParaRPr lang="fr-FR" dirty="0">
              <a:solidFill>
                <a:srgbClr val="0070C0"/>
              </a:solidFill>
            </a:endParaRPr>
          </a:p>
        </p:txBody>
      </p:sp>
    </p:spTree>
    <p:extLst>
      <p:ext uri="{BB962C8B-B14F-4D97-AF65-F5344CB8AC3E}">
        <p14:creationId xmlns:p14="http://schemas.microsoft.com/office/powerpoint/2010/main" val="13860157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204864"/>
            <a:ext cx="7272808" cy="3528392"/>
          </a:xfrm>
        </p:spPr>
        <p:txBody>
          <a:bodyPr>
            <a:normAutofit fontScale="92500" lnSpcReduction="10000"/>
          </a:bodyPr>
          <a:lstStyle/>
          <a:p>
            <a:pPr indent="0" algn="just">
              <a:buNone/>
            </a:pPr>
            <a:r>
              <a:rPr lang="fr-FR" b="1" dirty="0" smtClean="0">
                <a:solidFill>
                  <a:srgbClr val="993300"/>
                </a:solidFill>
                <a:latin typeface="Papyrus" pitchFamily="66" charset="0"/>
              </a:rPr>
              <a:t>A la même époque que les frères Lumière et tandis que ces derniers travaillent plutôt dans la représentation de la réalité (le documentaire aujourd’hui), Georges Méliès est considéré comme le père du film de fiction. Son film le plus célèbre, </a:t>
            </a:r>
            <a:r>
              <a:rPr lang="fr-FR" b="1" u="sng" dirty="0" smtClean="0">
                <a:solidFill>
                  <a:srgbClr val="993300"/>
                </a:solidFill>
                <a:latin typeface="Papyrus" pitchFamily="66" charset="0"/>
              </a:rPr>
              <a:t>Voyage dans la lune</a:t>
            </a:r>
            <a:r>
              <a:rPr lang="fr-FR" b="1" dirty="0" smtClean="0">
                <a:solidFill>
                  <a:srgbClr val="993300"/>
                </a:solidFill>
                <a:latin typeface="Papyrus" pitchFamily="66" charset="0"/>
              </a:rPr>
              <a:t>, est réalisé en 1902 et s’inspire du roman de Jules Verne, </a:t>
            </a:r>
            <a:r>
              <a:rPr lang="fr-FR" b="1" u="sng" dirty="0" smtClean="0">
                <a:solidFill>
                  <a:srgbClr val="993300"/>
                </a:solidFill>
                <a:latin typeface="Papyrus" pitchFamily="66" charset="0"/>
              </a:rPr>
              <a:t>De la terre à la lune</a:t>
            </a:r>
            <a:r>
              <a:rPr lang="fr-FR" b="1" dirty="0" smtClean="0">
                <a:solidFill>
                  <a:srgbClr val="993300"/>
                </a:solidFill>
                <a:latin typeface="Papyrus" pitchFamily="66" charset="0"/>
              </a:rPr>
              <a:t>. George Méliès est un précurseur en matière de science-fiction. Il développe le montage cinématographique, imagine les effets spéciaux, la double exposition, la disparition des personnages, la superposition… Méliès est un véritable pionner dans un genre qui inspirera les plus grands encore aujourd’hui comme James Cameron avec </a:t>
            </a:r>
            <a:r>
              <a:rPr lang="fr-FR" b="1" u="sng" dirty="0" smtClean="0">
                <a:solidFill>
                  <a:srgbClr val="993300"/>
                </a:solidFill>
                <a:latin typeface="Papyrus" pitchFamily="66" charset="0"/>
              </a:rPr>
              <a:t>Avatar</a:t>
            </a:r>
            <a:r>
              <a:rPr lang="fr-FR" b="1" dirty="0" smtClean="0">
                <a:solidFill>
                  <a:srgbClr val="993300"/>
                </a:solidFill>
                <a:latin typeface="Papyrus" pitchFamily="66" charset="0"/>
              </a:rPr>
              <a:t>.</a:t>
            </a:r>
            <a:endParaRPr lang="fr-FR" b="1" dirty="0">
              <a:solidFill>
                <a:srgbClr val="993300"/>
              </a:solidFill>
              <a:latin typeface="Papyru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6998"/>
            <a:ext cx="2520000" cy="19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2.bp.blogspot.com/_wZMgkdxJqQQ/Shc2-zf1WAI/AAAAAAAAAA0/TrSnTM7KVkY/s400/Trip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400" y="195531"/>
            <a:ext cx="2412000" cy="185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154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24744"/>
            <a:ext cx="6584776" cy="504056"/>
          </a:xfrm>
        </p:spPr>
        <p:txBody>
          <a:bodyPr>
            <a:normAutofit/>
          </a:bodyPr>
          <a:lstStyle/>
          <a:p>
            <a:r>
              <a:rPr lang="fr-FR" sz="1800" b="1" dirty="0" smtClean="0">
                <a:latin typeface="Papyrus" pitchFamily="66" charset="0"/>
              </a:rPr>
              <a:t>Les « grands » du cinéma muet</a:t>
            </a:r>
            <a:endParaRPr lang="fr-FR" sz="1800" b="1" dirty="0">
              <a:latin typeface="Papyrus" pitchFamily="66" charset="0"/>
            </a:endParaRPr>
          </a:p>
        </p:txBody>
      </p:sp>
      <p:pic>
        <p:nvPicPr>
          <p:cNvPr id="1026" name="Picture 2" descr="http://idata.over-blog.com/0/00/35/40/portraits2/charlie-chap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72715"/>
            <a:ext cx="3564000" cy="332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allocine.fr/blogsdatas/mdata/1/9/4/Z20060528174955050179491/img/buster_keaton_camer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4140000" cy="333163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967648" y="2191463"/>
            <a:ext cx="3312368" cy="369332"/>
          </a:xfrm>
          <a:prstGeom prst="rect">
            <a:avLst/>
          </a:prstGeom>
          <a:noFill/>
        </p:spPr>
        <p:txBody>
          <a:bodyPr wrap="square" rtlCol="0">
            <a:spAutoFit/>
          </a:bodyPr>
          <a:lstStyle/>
          <a:p>
            <a:r>
              <a:rPr lang="fr-FR" dirty="0" smtClean="0">
                <a:latin typeface="Papyrus" pitchFamily="66" charset="0"/>
              </a:rPr>
              <a:t>Charlie Chaplin (1889 – 1977)</a:t>
            </a:r>
            <a:endParaRPr lang="fr-FR" dirty="0">
              <a:latin typeface="Papyrus" pitchFamily="66" charset="0"/>
            </a:endParaRPr>
          </a:p>
        </p:txBody>
      </p:sp>
      <p:sp>
        <p:nvSpPr>
          <p:cNvPr id="5" name="ZoneTexte 4"/>
          <p:cNvSpPr txBox="1"/>
          <p:nvPr/>
        </p:nvSpPr>
        <p:spPr>
          <a:xfrm>
            <a:off x="845356" y="5116542"/>
            <a:ext cx="3366604" cy="369332"/>
          </a:xfrm>
          <a:prstGeom prst="rect">
            <a:avLst/>
          </a:prstGeom>
          <a:noFill/>
        </p:spPr>
        <p:txBody>
          <a:bodyPr wrap="square" rtlCol="0">
            <a:spAutoFit/>
          </a:bodyPr>
          <a:lstStyle/>
          <a:p>
            <a:r>
              <a:rPr lang="fr-FR" dirty="0" smtClean="0">
                <a:latin typeface="Papyrus" pitchFamily="66" charset="0"/>
              </a:rPr>
              <a:t>Buster Keaton (1895 – 1966)</a:t>
            </a:r>
            <a:endParaRPr lang="fr-FR" dirty="0">
              <a:latin typeface="Papyrus" pitchFamily="66" charset="0"/>
            </a:endParaRPr>
          </a:p>
        </p:txBody>
      </p:sp>
    </p:spTree>
    <p:extLst>
      <p:ext uri="{BB962C8B-B14F-4D97-AF65-F5344CB8AC3E}">
        <p14:creationId xmlns:p14="http://schemas.microsoft.com/office/powerpoint/2010/main" val="40157688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301</TotalTime>
  <Words>794</Words>
  <Application>Microsoft Office PowerPoint</Application>
  <PresentationFormat>Affichage à l'écran (4:3)</PresentationFormat>
  <Paragraphs>28</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Couture</vt:lpstr>
      <vt:lpstr>Septième art:   un peu d’histoire…</vt:lpstr>
      <vt:lpstr>Présentation PowerPoint</vt:lpstr>
      <vt:lpstr>Présentation PowerPoint</vt:lpstr>
      <vt:lpstr>Vers le cinématographe…</vt:lpstr>
      <vt:lpstr>La naissance du cinéma</vt:lpstr>
      <vt:lpstr>Présentation PowerPoint</vt:lpstr>
      <vt:lpstr>Présentation PowerPoint</vt:lpstr>
      <vt:lpstr>Présentation PowerPoint</vt:lpstr>
      <vt:lpstr>Les « grands » du cinéma muet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peu d’histoire du septième art…</dc:title>
  <dc:creator>Dumas Isabelle</dc:creator>
  <cp:lastModifiedBy>Dumas Isabelle</cp:lastModifiedBy>
  <cp:revision>28</cp:revision>
  <dcterms:created xsi:type="dcterms:W3CDTF">2010-11-20T05:43:29Z</dcterms:created>
  <dcterms:modified xsi:type="dcterms:W3CDTF">2010-11-21T15:12:21Z</dcterms:modified>
</cp:coreProperties>
</file>